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410" r:id="rId2"/>
    <p:sldId id="1128" r:id="rId3"/>
    <p:sldId id="1146" r:id="rId4"/>
    <p:sldId id="1144" r:id="rId5"/>
    <p:sldId id="1105" r:id="rId6"/>
    <p:sldId id="1132" r:id="rId7"/>
    <p:sldId id="1145" r:id="rId8"/>
    <p:sldId id="1137" r:id="rId9"/>
    <p:sldId id="1138" r:id="rId10"/>
    <p:sldId id="1133" r:id="rId11"/>
    <p:sldId id="1139" r:id="rId12"/>
    <p:sldId id="1141" r:id="rId13"/>
  </p:sldIdLst>
  <p:sldSz cx="9144000" cy="6858000" type="letter"/>
  <p:notesSz cx="6858000" cy="9667875"/>
  <p:custShowLst>
    <p:custShow name="Location" id="0">
      <p:sldLst/>
    </p:custShow>
    <p:custShow name="Tourism" id="1">
      <p:sldLst/>
    </p:custShow>
    <p:custShow name="Landscape" id="2">
      <p:sldLst/>
    </p:custShow>
    <p:custShow name="Geothermals" id="3">
      <p:sldLst/>
    </p:custShow>
    <p:custShow name="Elk" id="4">
      <p:sldLst/>
    </p:custShow>
    <p:custShow name="Bison" id="5">
      <p:sldLst/>
    </p:custShow>
    <p:custShow name="Wolves" id="6">
      <p:sldLst/>
    </p:custShow>
    <p:custShow name="Grizzlies" id="7">
      <p:sldLst/>
    </p:custShow>
    <p:custShow name="Humans" id="8">
      <p:sldLst/>
    </p:custShow>
    <p:custShow name="Snow" id="9">
      <p:sldLst/>
    </p:custShow>
    <p:custShow name="Questions" id="10">
      <p:sldLst/>
    </p:custShow>
    <p:custShow name="Visualisations" id="11">
      <p:sldLst/>
    </p:custShow>
    <p:custShow name="Vegetation" id="12">
      <p:sldLst/>
    </p:custShow>
    <p:custShow name="Movement" id="13">
      <p:sldLst/>
    </p:custShow>
    <p:custShow name="Snow research" id="14">
      <p:sldLst/>
    </p:custShow>
    <p:custShow name="Issues" id="15">
      <p:sldLst/>
    </p:custShow>
    <p:custShow name="Environment" id="16">
      <p:sldLst/>
    </p:custShow>
    <p:custShow name="Animals" id="17">
      <p:sldLst/>
    </p:custShow>
    <p:custShow name="Research" id="18">
      <p:sldLst/>
    </p:custShow>
  </p:custShowLst>
  <p:defaultTextStyle>
    <a:defPPr>
      <a:defRPr lang="en-AU"/>
    </a:defPPr>
    <a:lvl1pPr algn="l" rtl="0" eaLnBrk="0" fontAlgn="base" hangingPunct="0">
      <a:spcBef>
        <a:spcPct val="0"/>
      </a:spcBef>
      <a:spcAft>
        <a:spcPct val="0"/>
      </a:spcAft>
      <a:defRPr kern="1200">
        <a:solidFill>
          <a:srgbClr val="FFCC00"/>
        </a:solidFill>
        <a:latin typeface="Arial" charset="0"/>
        <a:ea typeface="+mn-ea"/>
        <a:cs typeface="+mn-cs"/>
      </a:defRPr>
    </a:lvl1pPr>
    <a:lvl2pPr marL="457200" algn="l" rtl="0" eaLnBrk="0" fontAlgn="base" hangingPunct="0">
      <a:spcBef>
        <a:spcPct val="0"/>
      </a:spcBef>
      <a:spcAft>
        <a:spcPct val="0"/>
      </a:spcAft>
      <a:defRPr kern="1200">
        <a:solidFill>
          <a:srgbClr val="FFCC00"/>
        </a:solidFill>
        <a:latin typeface="Arial" charset="0"/>
        <a:ea typeface="+mn-ea"/>
        <a:cs typeface="+mn-cs"/>
      </a:defRPr>
    </a:lvl2pPr>
    <a:lvl3pPr marL="914400" algn="l" rtl="0" eaLnBrk="0" fontAlgn="base" hangingPunct="0">
      <a:spcBef>
        <a:spcPct val="0"/>
      </a:spcBef>
      <a:spcAft>
        <a:spcPct val="0"/>
      </a:spcAft>
      <a:defRPr kern="1200">
        <a:solidFill>
          <a:srgbClr val="FFCC00"/>
        </a:solidFill>
        <a:latin typeface="Arial" charset="0"/>
        <a:ea typeface="+mn-ea"/>
        <a:cs typeface="+mn-cs"/>
      </a:defRPr>
    </a:lvl3pPr>
    <a:lvl4pPr marL="1371600" algn="l" rtl="0" eaLnBrk="0" fontAlgn="base" hangingPunct="0">
      <a:spcBef>
        <a:spcPct val="0"/>
      </a:spcBef>
      <a:spcAft>
        <a:spcPct val="0"/>
      </a:spcAft>
      <a:defRPr kern="1200">
        <a:solidFill>
          <a:srgbClr val="FFCC00"/>
        </a:solidFill>
        <a:latin typeface="Arial" charset="0"/>
        <a:ea typeface="+mn-ea"/>
        <a:cs typeface="+mn-cs"/>
      </a:defRPr>
    </a:lvl4pPr>
    <a:lvl5pPr marL="1828800" algn="l" rtl="0" eaLnBrk="0" fontAlgn="base" hangingPunct="0">
      <a:spcBef>
        <a:spcPct val="0"/>
      </a:spcBef>
      <a:spcAft>
        <a:spcPct val="0"/>
      </a:spcAft>
      <a:defRPr kern="1200">
        <a:solidFill>
          <a:srgbClr val="FFCC00"/>
        </a:solidFill>
        <a:latin typeface="Arial" charset="0"/>
        <a:ea typeface="+mn-ea"/>
        <a:cs typeface="+mn-cs"/>
      </a:defRPr>
    </a:lvl5pPr>
    <a:lvl6pPr marL="2286000" algn="l" defTabSz="914400" rtl="0" eaLnBrk="1" latinLnBrk="0" hangingPunct="1">
      <a:defRPr kern="1200">
        <a:solidFill>
          <a:srgbClr val="FFCC00"/>
        </a:solidFill>
        <a:latin typeface="Arial" charset="0"/>
        <a:ea typeface="+mn-ea"/>
        <a:cs typeface="+mn-cs"/>
      </a:defRPr>
    </a:lvl6pPr>
    <a:lvl7pPr marL="2743200" algn="l" defTabSz="914400" rtl="0" eaLnBrk="1" latinLnBrk="0" hangingPunct="1">
      <a:defRPr kern="1200">
        <a:solidFill>
          <a:srgbClr val="FFCC00"/>
        </a:solidFill>
        <a:latin typeface="Arial" charset="0"/>
        <a:ea typeface="+mn-ea"/>
        <a:cs typeface="+mn-cs"/>
      </a:defRPr>
    </a:lvl7pPr>
    <a:lvl8pPr marL="3200400" algn="l" defTabSz="914400" rtl="0" eaLnBrk="1" latinLnBrk="0" hangingPunct="1">
      <a:defRPr kern="1200">
        <a:solidFill>
          <a:srgbClr val="FFCC00"/>
        </a:solidFill>
        <a:latin typeface="Arial" charset="0"/>
        <a:ea typeface="+mn-ea"/>
        <a:cs typeface="+mn-cs"/>
      </a:defRPr>
    </a:lvl8pPr>
    <a:lvl9pPr marL="3657600" algn="l" defTabSz="914400" rtl="0" eaLnBrk="1" latinLnBrk="0" hangingPunct="1">
      <a:defRPr kern="1200">
        <a:solidFill>
          <a:srgbClr val="FFCC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encoding="windows-1252"/>
  <p:showPr showNarration="1">
    <p:present/>
    <p:sldAll/>
    <p:penClr>
      <a:schemeClr val="tx1"/>
    </p:penClr>
  </p:showPr>
  <p:clrMru>
    <a:srgbClr val="00FF99"/>
    <a:srgbClr val="CC9900"/>
    <a:srgbClr val="996600"/>
    <a:srgbClr val="00CCCC"/>
    <a:srgbClr val="CCCCCC"/>
    <a:srgbClr val="C0C0C0"/>
    <a:srgbClr val="6699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32787"/>
    <p:restoredTop sz="90929"/>
  </p:normalViewPr>
  <p:slideViewPr>
    <p:cSldViewPr snapToGrid="0">
      <p:cViewPr varScale="1">
        <p:scale>
          <a:sx n="72" d="100"/>
          <a:sy n="72" d="100"/>
        </p:scale>
        <p:origin x="-7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100" d="100"/>
          <a:sy n="100" d="100"/>
        </p:scale>
        <p:origin x="-2592" y="-78"/>
      </p:cViewPr>
      <p:guideLst>
        <p:guide orient="horz" pos="2845"/>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2971800" cy="482601"/>
          </a:xfrm>
          <a:prstGeom prst="rect">
            <a:avLst/>
          </a:prstGeom>
          <a:noFill/>
          <a:ln w="9525">
            <a:noFill/>
            <a:miter lim="800000"/>
            <a:headEnd/>
            <a:tailEnd/>
          </a:ln>
          <a:effectLst/>
        </p:spPr>
        <p:txBody>
          <a:bodyPr vert="horz" wrap="square" lIns="19500" tIns="0" rIns="19500" bIns="0" numCol="1" anchor="t" anchorCtr="0" compatLnSpc="1">
            <a:prstTxWarp prst="textNoShape">
              <a:avLst/>
            </a:prstTxWarp>
          </a:bodyPr>
          <a:lstStyle>
            <a:lvl1pPr defTabSz="936625">
              <a:defRPr sz="1000" i="1">
                <a:solidFill>
                  <a:schemeClr val="tx1"/>
                </a:solidFill>
                <a:latin typeface="Times New Roman" pitchFamily="18" charset="0"/>
              </a:defRPr>
            </a:lvl1pPr>
          </a:lstStyle>
          <a:p>
            <a:pPr>
              <a:defRPr/>
            </a:pPr>
            <a:endParaRPr lang="en-AU"/>
          </a:p>
        </p:txBody>
      </p:sp>
      <p:sp>
        <p:nvSpPr>
          <p:cNvPr id="2051" name="Rectangle 3"/>
          <p:cNvSpPr>
            <a:spLocks noGrp="1" noChangeArrowheads="1"/>
          </p:cNvSpPr>
          <p:nvPr>
            <p:ph type="dt" idx="1"/>
          </p:nvPr>
        </p:nvSpPr>
        <p:spPr bwMode="auto">
          <a:xfrm>
            <a:off x="3886200" y="-1588"/>
            <a:ext cx="2971800" cy="482601"/>
          </a:xfrm>
          <a:prstGeom prst="rect">
            <a:avLst/>
          </a:prstGeom>
          <a:noFill/>
          <a:ln w="9525">
            <a:noFill/>
            <a:miter lim="800000"/>
            <a:headEnd/>
            <a:tailEnd/>
          </a:ln>
          <a:effectLst/>
        </p:spPr>
        <p:txBody>
          <a:bodyPr vert="horz" wrap="square" lIns="19500" tIns="0" rIns="19500" bIns="0" numCol="1" anchor="t" anchorCtr="0" compatLnSpc="1">
            <a:prstTxWarp prst="textNoShape">
              <a:avLst/>
            </a:prstTxWarp>
          </a:bodyPr>
          <a:lstStyle>
            <a:lvl1pPr algn="r" defTabSz="936625">
              <a:defRPr sz="1000" i="1">
                <a:solidFill>
                  <a:schemeClr val="tx1"/>
                </a:solidFill>
                <a:latin typeface="Times New Roman" pitchFamily="18" charset="0"/>
              </a:defRPr>
            </a:lvl1pPr>
          </a:lstStyle>
          <a:p>
            <a:pPr>
              <a:defRPr/>
            </a:pPr>
            <a:endParaRPr lang="en-AU"/>
          </a:p>
        </p:txBody>
      </p:sp>
      <p:sp>
        <p:nvSpPr>
          <p:cNvPr id="12292" name="Rectangle 4"/>
          <p:cNvSpPr>
            <a:spLocks noGrp="1" noRot="1" noChangeAspect="1" noChangeArrowheads="1" noTextEdit="1"/>
          </p:cNvSpPr>
          <p:nvPr>
            <p:ph type="sldImg" idx="2"/>
          </p:nvPr>
        </p:nvSpPr>
        <p:spPr bwMode="auto">
          <a:xfrm>
            <a:off x="1022350" y="735013"/>
            <a:ext cx="4813300" cy="36099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592638"/>
            <a:ext cx="5029200" cy="4351337"/>
          </a:xfrm>
          <a:prstGeom prst="rect">
            <a:avLst/>
          </a:prstGeom>
          <a:noFill/>
          <a:ln w="9525">
            <a:noFill/>
            <a:miter lim="800000"/>
            <a:headEnd/>
            <a:tailEnd/>
          </a:ln>
          <a:effectLst/>
        </p:spPr>
        <p:txBody>
          <a:bodyPr vert="horz" wrap="square" lIns="94248" tIns="47124" rIns="94248" bIns="47124"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2054" name="Rectangle 6"/>
          <p:cNvSpPr>
            <a:spLocks noGrp="1" noChangeArrowheads="1"/>
          </p:cNvSpPr>
          <p:nvPr>
            <p:ph type="ftr" sz="quarter" idx="4"/>
          </p:nvPr>
        </p:nvSpPr>
        <p:spPr bwMode="auto">
          <a:xfrm>
            <a:off x="0" y="9183688"/>
            <a:ext cx="2971800" cy="484187"/>
          </a:xfrm>
          <a:prstGeom prst="rect">
            <a:avLst/>
          </a:prstGeom>
          <a:noFill/>
          <a:ln w="9525">
            <a:noFill/>
            <a:miter lim="800000"/>
            <a:headEnd/>
            <a:tailEnd/>
          </a:ln>
          <a:effectLst/>
        </p:spPr>
        <p:txBody>
          <a:bodyPr vert="horz" wrap="square" lIns="19500" tIns="0" rIns="19500" bIns="0" numCol="1" anchor="b" anchorCtr="0" compatLnSpc="1">
            <a:prstTxWarp prst="textNoShape">
              <a:avLst/>
            </a:prstTxWarp>
          </a:bodyPr>
          <a:lstStyle>
            <a:lvl1pPr defTabSz="936625">
              <a:defRPr sz="1000" i="1">
                <a:solidFill>
                  <a:schemeClr val="tx1"/>
                </a:solidFill>
                <a:latin typeface="Times New Roman" pitchFamily="18" charset="0"/>
              </a:defRPr>
            </a:lvl1pPr>
          </a:lstStyle>
          <a:p>
            <a:pPr>
              <a:defRPr/>
            </a:pPr>
            <a:endParaRPr lang="en-AU"/>
          </a:p>
        </p:txBody>
      </p:sp>
      <p:sp>
        <p:nvSpPr>
          <p:cNvPr id="2055" name="Rectangle 7"/>
          <p:cNvSpPr>
            <a:spLocks noGrp="1" noChangeArrowheads="1"/>
          </p:cNvSpPr>
          <p:nvPr>
            <p:ph type="sldNum" sz="quarter" idx="5"/>
          </p:nvPr>
        </p:nvSpPr>
        <p:spPr bwMode="auto">
          <a:xfrm>
            <a:off x="3886200" y="9183688"/>
            <a:ext cx="2971800" cy="484187"/>
          </a:xfrm>
          <a:prstGeom prst="rect">
            <a:avLst/>
          </a:prstGeom>
          <a:noFill/>
          <a:ln w="9525">
            <a:noFill/>
            <a:miter lim="800000"/>
            <a:headEnd/>
            <a:tailEnd/>
          </a:ln>
          <a:effectLst/>
        </p:spPr>
        <p:txBody>
          <a:bodyPr vert="horz" wrap="square" lIns="19500" tIns="0" rIns="19500" bIns="0" numCol="1" anchor="b" anchorCtr="0" compatLnSpc="1">
            <a:prstTxWarp prst="textNoShape">
              <a:avLst/>
            </a:prstTxWarp>
          </a:bodyPr>
          <a:lstStyle>
            <a:lvl1pPr algn="r" defTabSz="936625">
              <a:defRPr sz="1000" i="1">
                <a:solidFill>
                  <a:schemeClr val="tx1"/>
                </a:solidFill>
                <a:latin typeface="Times New Roman" pitchFamily="18" charset="0"/>
              </a:defRPr>
            </a:lvl1pPr>
          </a:lstStyle>
          <a:p>
            <a:pPr>
              <a:defRPr/>
            </a:pPr>
            <a:fld id="{8F3DCF69-F10F-4B74-BE43-6098E4794752}"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5C209787-D491-4BEB-AD24-B54D8B2F82FF}" type="slidenum">
              <a:rPr lang="en-AU" smtClean="0"/>
              <a:pPr/>
              <a:t>1</a:t>
            </a:fld>
            <a:endParaRPr lang="en-AU"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914400" y="4640263"/>
            <a:ext cx="5029200" cy="4351337"/>
          </a:xfrm>
          <a:noFill/>
          <a:ln/>
        </p:spPr>
        <p:txBody>
          <a:bodyPr/>
          <a:lstStyle/>
          <a:p>
            <a:r>
              <a:rPr lang="en-US" smtClean="0"/>
              <a:t>Abstract:</a:t>
            </a:r>
          </a:p>
          <a:p>
            <a:r>
              <a:rPr lang="en-US" smtClean="0"/>
              <a:t>We have developed a variety of landscape modeling and visualization products for Yellowstone National Park in support of Visitor Interpretation, Research, and Park Management. One such product that we well demonstrate at this meeting is an Interactive Kiosk that is part of the new Canyon Visitor Education Center in Yellowstone. The kiosk takes visitors on a 'Virtual Interpretive Trail' through the Yellowstone landscape. Visitors chose to 'fly' from one place to another in a virtual reality setting; stopping at points of interest where they may choose to view relevant video stories. The idea is that the virtual trail recalls a metaphor with a conventional interpretive trail, although because it's virtual, it enables the visitor to traverse vast landscapes and whole seasons in just a few seconds. The product at Canyon Village centers on following the annual bison migration cycle, and the life history stories that accompany this journey. It is intended to add informed value to visitors' real experiences with bison in the Park. We argue that products of this kind have wide-reaching applications within Protected Areas throughout the world.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99AF99A0-FA76-4560-A0D0-7174E6266727}" type="slidenum">
              <a:rPr lang="en-AU" smtClean="0"/>
              <a:pPr/>
              <a:t>5</a:t>
            </a:fld>
            <a:endParaRPr lang="en-AU"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7E0193A6-C006-46CE-8263-8617A0F4A091}"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93D1C11C-48C8-405B-9159-C3AEE4CE2BD2}"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92075"/>
            <a:ext cx="2027238" cy="5437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8313" y="92075"/>
            <a:ext cx="5932487" cy="5437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3119460F-D9E9-4F6C-890D-F1534508869D}"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598AEE5E-2454-41CD-8492-5625FF6EBC7E}"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FE454E6A-5E13-4CE5-9C9E-7D18861A11AC}"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414463"/>
            <a:ext cx="39782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414463"/>
            <a:ext cx="3979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74E4B5DC-85AD-4211-8310-4F6946B4AC98}"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B74E03C8-236F-445F-9A3C-8F202E90A34B}"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793D8A76-340C-42E6-916E-6332D6E5B6FA}"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60741E3C-0250-4AB3-87DB-A60A870BCF84}"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185A5A8F-5E8B-429B-9F2E-E27C3F022BD9}"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683770F8-F1C5-4EDB-AF87-ACC8BC4FDE95}"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9900" y="92075"/>
            <a:ext cx="8110538"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AU" smtClean="0"/>
              <a:t>Title</a:t>
            </a:r>
          </a:p>
        </p:txBody>
      </p:sp>
      <p:sp>
        <p:nvSpPr>
          <p:cNvPr id="4099" name="Rectangle 3"/>
          <p:cNvSpPr>
            <a:spLocks noGrp="1" noChangeArrowheads="1"/>
          </p:cNvSpPr>
          <p:nvPr>
            <p:ph type="body" idx="1"/>
          </p:nvPr>
        </p:nvSpPr>
        <p:spPr bwMode="auto">
          <a:xfrm>
            <a:off x="468313" y="1414463"/>
            <a:ext cx="8110537"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tx1"/>
                </a:solidFill>
                <a:latin typeface="Times New Roman" pitchFamily="18" charset="0"/>
              </a:defRPr>
            </a:lvl1pPr>
          </a:lstStyle>
          <a:p>
            <a:pPr>
              <a:defRPr/>
            </a:pPr>
            <a:endParaRPr lang="en-A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tx1"/>
                </a:solidFill>
                <a:latin typeface="Times New Roman" pitchFamily="18" charset="0"/>
              </a:defRPr>
            </a:lvl1pPr>
          </a:lstStyle>
          <a:p>
            <a:pPr>
              <a:defRPr/>
            </a:pPr>
            <a:endParaRPr lang="en-A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tx1"/>
                </a:solidFill>
                <a:latin typeface="Times New Roman" pitchFamily="18" charset="0"/>
              </a:defRPr>
            </a:lvl1pPr>
          </a:lstStyle>
          <a:p>
            <a:pPr>
              <a:defRPr/>
            </a:pPr>
            <a:fld id="{AEFD90EB-3A8D-4936-923C-C041DA3C7E1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sz="3600">
          <a:solidFill>
            <a:srgbClr val="FFCC66"/>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3200">
          <a:solidFill>
            <a:srgbClr val="99FFCC"/>
          </a:solidFill>
          <a:latin typeface="+mn-lt"/>
          <a:ea typeface="+mn-ea"/>
          <a:cs typeface="+mn-cs"/>
        </a:defRPr>
      </a:lvl1pPr>
      <a:lvl2pPr marL="742950" indent="-285750" algn="l" rtl="0" eaLnBrk="0" fontAlgn="base" hangingPunct="0">
        <a:spcBef>
          <a:spcPct val="20000"/>
        </a:spcBef>
        <a:spcAft>
          <a:spcPct val="0"/>
        </a:spcAft>
        <a:buChar char="–"/>
        <a:defRPr sz="2800">
          <a:solidFill>
            <a:srgbClr val="FF99FF"/>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99FFCC"/>
          </a:solidFill>
          <a:latin typeface="+mn-lt"/>
        </a:defRPr>
      </a:lvl4pPr>
      <a:lvl5pPr marL="2057400" indent="-228600" algn="l" rtl="0" eaLnBrk="0" fontAlgn="base" hangingPunct="0">
        <a:spcBef>
          <a:spcPct val="20000"/>
        </a:spcBef>
        <a:spcAft>
          <a:spcPct val="0"/>
        </a:spcAft>
        <a:buChar char="•"/>
        <a:defRPr sz="2000">
          <a:solidFill>
            <a:srgbClr val="99FFCC"/>
          </a:solidFill>
          <a:latin typeface="+mn-lt"/>
        </a:defRPr>
      </a:lvl5pPr>
      <a:lvl6pPr marL="2514600" indent="-228600" algn="l" rtl="0" eaLnBrk="0" fontAlgn="base" hangingPunct="0">
        <a:spcBef>
          <a:spcPct val="20000"/>
        </a:spcBef>
        <a:spcAft>
          <a:spcPct val="0"/>
        </a:spcAft>
        <a:buChar char="•"/>
        <a:defRPr sz="2000">
          <a:solidFill>
            <a:srgbClr val="99FFCC"/>
          </a:solidFill>
          <a:latin typeface="+mn-lt"/>
        </a:defRPr>
      </a:lvl6pPr>
      <a:lvl7pPr marL="2971800" indent="-228600" algn="l" rtl="0" eaLnBrk="0" fontAlgn="base" hangingPunct="0">
        <a:spcBef>
          <a:spcPct val="20000"/>
        </a:spcBef>
        <a:spcAft>
          <a:spcPct val="0"/>
        </a:spcAft>
        <a:buChar char="•"/>
        <a:defRPr sz="2000">
          <a:solidFill>
            <a:srgbClr val="99FFCC"/>
          </a:solidFill>
          <a:latin typeface="+mn-lt"/>
        </a:defRPr>
      </a:lvl7pPr>
      <a:lvl8pPr marL="3429000" indent="-228600" algn="l" rtl="0" eaLnBrk="0" fontAlgn="base" hangingPunct="0">
        <a:spcBef>
          <a:spcPct val="20000"/>
        </a:spcBef>
        <a:spcAft>
          <a:spcPct val="0"/>
        </a:spcAft>
        <a:buChar char="•"/>
        <a:defRPr sz="2000">
          <a:solidFill>
            <a:srgbClr val="99FFCC"/>
          </a:solidFill>
          <a:latin typeface="+mn-lt"/>
        </a:defRPr>
      </a:lvl8pPr>
      <a:lvl9pPr marL="3886200" indent="-228600" algn="l" rtl="0" eaLnBrk="0" fontAlgn="base" hangingPunct="0">
        <a:spcBef>
          <a:spcPct val="20000"/>
        </a:spcBef>
        <a:spcAft>
          <a:spcPct val="0"/>
        </a:spcAft>
        <a:buChar char="•"/>
        <a:defRPr sz="2000">
          <a:solidFill>
            <a:srgbClr val="99FF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7.jpeg"/><Relationship Id="rId3" Type="http://schemas.openxmlformats.org/officeDocument/2006/relationships/oleObject" Target="../embeddings/oleObject4.bin"/><Relationship Id="rId21" Type="http://schemas.openxmlformats.org/officeDocument/2006/relationships/image" Target="../media/image22.jpe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png"/><Relationship Id="rId25" Type="http://schemas.openxmlformats.org/officeDocument/2006/relationships/image" Target="../media/image26.jpeg"/><Relationship Id="rId2" Type="http://schemas.openxmlformats.org/officeDocument/2006/relationships/slideLayout" Target="../slideLayouts/slideLayout7.xml"/><Relationship Id="rId16" Type="http://schemas.openxmlformats.org/officeDocument/2006/relationships/image" Target="../media/image17.png"/><Relationship Id="rId20" Type="http://schemas.openxmlformats.org/officeDocument/2006/relationships/image" Target="../media/image21.jpeg"/><Relationship Id="rId29" Type="http://schemas.openxmlformats.org/officeDocument/2006/relationships/image" Target="../media/image30.jpeg"/><Relationship Id="rId1" Type="http://schemas.openxmlformats.org/officeDocument/2006/relationships/vmlDrawing" Target="../drawings/vmlDrawing4.v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jpe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jpeg"/></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7.jpeg"/><Relationship Id="rId3" Type="http://schemas.openxmlformats.org/officeDocument/2006/relationships/oleObject" Target="../embeddings/oleObject2.bin"/><Relationship Id="rId21" Type="http://schemas.openxmlformats.org/officeDocument/2006/relationships/image" Target="../media/image22.jpe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png"/><Relationship Id="rId25" Type="http://schemas.openxmlformats.org/officeDocument/2006/relationships/image" Target="../media/image26.jpeg"/><Relationship Id="rId2" Type="http://schemas.openxmlformats.org/officeDocument/2006/relationships/slideLayout" Target="../slideLayouts/slideLayout7.xml"/><Relationship Id="rId16" Type="http://schemas.openxmlformats.org/officeDocument/2006/relationships/image" Target="../media/image17.png"/><Relationship Id="rId20" Type="http://schemas.openxmlformats.org/officeDocument/2006/relationships/image" Target="../media/image21.jpeg"/><Relationship Id="rId29" Type="http://schemas.openxmlformats.org/officeDocument/2006/relationships/image" Target="../media/image30.jpeg"/><Relationship Id="rId1" Type="http://schemas.openxmlformats.org/officeDocument/2006/relationships/vmlDrawing" Target="../drawings/vmlDrawing2.v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jpe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7.jpeg"/><Relationship Id="rId3" Type="http://schemas.openxmlformats.org/officeDocument/2006/relationships/oleObject" Target="../embeddings/oleObject3.bin"/><Relationship Id="rId21" Type="http://schemas.openxmlformats.org/officeDocument/2006/relationships/image" Target="../media/image22.jpe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png"/><Relationship Id="rId25" Type="http://schemas.openxmlformats.org/officeDocument/2006/relationships/image" Target="../media/image26.jpeg"/><Relationship Id="rId2" Type="http://schemas.openxmlformats.org/officeDocument/2006/relationships/slideLayout" Target="../slideLayouts/slideLayout7.xml"/><Relationship Id="rId16" Type="http://schemas.openxmlformats.org/officeDocument/2006/relationships/image" Target="../media/image17.png"/><Relationship Id="rId20" Type="http://schemas.openxmlformats.org/officeDocument/2006/relationships/image" Target="../media/image21.jpeg"/><Relationship Id="rId29" Type="http://schemas.openxmlformats.org/officeDocument/2006/relationships/image" Target="../media/image30.jpeg"/><Relationship Id="rId1" Type="http://schemas.openxmlformats.org/officeDocument/2006/relationships/vmlDrawing" Target="../drawings/vmlDrawing3.v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jpe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Object 21" descr="C:\DOCUME~1\LOCALA~1\LOCALS~1\Temp\npo000003.tmp"/>
          <p:cNvPicPr>
            <a:picLocks noChangeAspect="1" noChangeArrowheads="1"/>
          </p:cNvPicPr>
          <p:nvPr/>
        </p:nvPicPr>
        <p:blipFill>
          <a:blip r:embed="rId3"/>
          <a:srcRect/>
          <a:stretch>
            <a:fillRect/>
          </a:stretch>
        </p:blipFill>
        <p:spPr bwMode="auto">
          <a:xfrm>
            <a:off x="-1435100" y="0"/>
            <a:ext cx="11539538" cy="6867525"/>
          </a:xfrm>
          <a:prstGeom prst="rect">
            <a:avLst/>
          </a:prstGeom>
          <a:noFill/>
          <a:ln w="12700">
            <a:noFill/>
            <a:miter lim="800000"/>
            <a:headEnd type="none" w="sm" len="sm"/>
            <a:tailEnd type="none" w="sm" len="sm"/>
          </a:ln>
        </p:spPr>
      </p:pic>
      <p:sp>
        <p:nvSpPr>
          <p:cNvPr id="231426" name="Rectangle 2"/>
          <p:cNvSpPr>
            <a:spLocks noGrp="1" noChangeArrowheads="1"/>
          </p:cNvSpPr>
          <p:nvPr>
            <p:ph type="title"/>
          </p:nvPr>
        </p:nvSpPr>
        <p:spPr>
          <a:xfrm>
            <a:off x="0" y="606425"/>
            <a:ext cx="9264650" cy="3111500"/>
          </a:xfrm>
        </p:spPr>
        <p:txBody>
          <a:bodyPr/>
          <a:lstStyle/>
          <a:p>
            <a:pPr algn="l">
              <a:defRPr/>
            </a:pPr>
            <a:r>
              <a:rPr lang="en-US" sz="2400" b="1" dirty="0" smtClean="0">
                <a:solidFill>
                  <a:srgbClr val="FFCC00"/>
                </a:solidFill>
                <a:cs typeface="Times New Roman" pitchFamily="18" charset="0"/>
              </a:rPr>
              <a:t>Bottom-up landscape science and visualization</a:t>
            </a:r>
            <a:br>
              <a:rPr lang="en-US" sz="2400" b="1" dirty="0" smtClean="0">
                <a:solidFill>
                  <a:srgbClr val="FFCC00"/>
                </a:solidFill>
                <a:cs typeface="Times New Roman" pitchFamily="18" charset="0"/>
              </a:rPr>
            </a:br>
            <a:r>
              <a:rPr lang="en-US" sz="2400" b="1" dirty="0" smtClean="0">
                <a:solidFill>
                  <a:srgbClr val="FFCC00"/>
                </a:solidFill>
                <a:cs typeface="Times New Roman" pitchFamily="18" charset="0"/>
              </a:rPr>
              <a:t>for wildlife management at Yellowstone NP and Carmel Bay</a:t>
            </a:r>
            <a:r>
              <a:rPr lang="en-US" sz="2000" b="1" dirty="0" smtClean="0">
                <a:solidFill>
                  <a:srgbClr val="FFCC00"/>
                </a:solidFill>
                <a:cs typeface="Times New Roman" pitchFamily="18" charset="0"/>
              </a:rPr>
              <a:t/>
            </a:r>
            <a:br>
              <a:rPr lang="en-US" sz="2000" b="1" dirty="0" smtClean="0">
                <a:solidFill>
                  <a:srgbClr val="FFCC00"/>
                </a:solidFill>
                <a:cs typeface="Times New Roman" pitchFamily="18" charset="0"/>
              </a:rPr>
            </a:br>
            <a:r>
              <a:rPr lang="en-US" sz="900" b="1" dirty="0" smtClean="0">
                <a:solidFill>
                  <a:srgbClr val="FFCC00"/>
                </a:solidFill>
                <a:cs typeface="Times New Roman" pitchFamily="18" charset="0"/>
              </a:rPr>
              <a:t>(Systems Integration and Visualization of Yellowstone)</a:t>
            </a:r>
            <a:br>
              <a:rPr lang="en-US" sz="900" b="1" dirty="0" smtClean="0">
                <a:solidFill>
                  <a:srgbClr val="FFCC00"/>
                </a:solidFill>
                <a:cs typeface="Times New Roman" pitchFamily="18" charset="0"/>
              </a:rPr>
            </a:br>
            <a:r>
              <a:rPr lang="en-US" sz="900" b="1" dirty="0" smtClean="0">
                <a:solidFill>
                  <a:srgbClr val="FFCC00"/>
                </a:solidFill>
                <a:cs typeface="Times New Roman" pitchFamily="18" charset="0"/>
              </a:rPr>
              <a:t/>
            </a:r>
            <a:br>
              <a:rPr lang="en-US" sz="900" b="1" dirty="0" smtClean="0">
                <a:solidFill>
                  <a:srgbClr val="FFCC00"/>
                </a:solidFill>
                <a:cs typeface="Times New Roman" pitchFamily="18" charset="0"/>
              </a:rPr>
            </a:br>
            <a:r>
              <a:rPr lang="en-US" sz="900" b="1" dirty="0" smtClean="0">
                <a:solidFill>
                  <a:srgbClr val="FFCC00"/>
                </a:solidFill>
                <a:cs typeface="Times New Roman" pitchFamily="18" charset="0"/>
              </a:rPr>
              <a:t/>
            </a:r>
            <a:br>
              <a:rPr lang="en-US" sz="900" b="1" dirty="0" smtClean="0">
                <a:solidFill>
                  <a:srgbClr val="FFCC00"/>
                </a:solidFill>
                <a:cs typeface="Times New Roman" pitchFamily="18" charset="0"/>
              </a:rPr>
            </a:br>
            <a:r>
              <a:rPr lang="en-US" sz="900" b="1" dirty="0" smtClean="0">
                <a:solidFill>
                  <a:srgbClr val="FFCC00"/>
                </a:solidFill>
                <a:cs typeface="Times New Roman" pitchFamily="18" charset="0"/>
              </a:rPr>
              <a:t/>
            </a:r>
            <a:br>
              <a:rPr lang="en-US" sz="900" b="1" dirty="0" smtClean="0">
                <a:solidFill>
                  <a:srgbClr val="FFCC00"/>
                </a:solidFill>
                <a:cs typeface="Times New Roman" pitchFamily="18" charset="0"/>
              </a:rPr>
            </a:br>
            <a:r>
              <a:rPr lang="en-US" sz="900" b="1" dirty="0" smtClean="0">
                <a:solidFill>
                  <a:srgbClr val="FFCC00"/>
                </a:solidFill>
                <a:cs typeface="Times New Roman" pitchFamily="18" charset="0"/>
              </a:rPr>
              <a:t/>
            </a:r>
            <a:br>
              <a:rPr lang="en-US" sz="900" b="1" dirty="0" smtClean="0">
                <a:solidFill>
                  <a:srgbClr val="FFCC00"/>
                </a:solidFill>
                <a:cs typeface="Times New Roman" pitchFamily="18" charset="0"/>
              </a:rPr>
            </a:br>
            <a:r>
              <a:rPr lang="en-US" sz="900" b="1" dirty="0" smtClean="0">
                <a:solidFill>
                  <a:srgbClr val="FFCC00"/>
                </a:solidFill>
                <a:cs typeface="Times New Roman" pitchFamily="18" charset="0"/>
              </a:rPr>
              <a:t/>
            </a:r>
            <a:br>
              <a:rPr lang="en-US" sz="900" b="1" dirty="0" smtClean="0">
                <a:solidFill>
                  <a:srgbClr val="FFCC00"/>
                </a:solidFill>
                <a:cs typeface="Times New Roman" pitchFamily="18" charset="0"/>
              </a:rPr>
            </a:br>
            <a:r>
              <a:rPr lang="en-US" sz="1400" b="1" u="sng" dirty="0" smtClean="0">
                <a:solidFill>
                  <a:srgbClr val="FFCC00"/>
                </a:solidFill>
                <a:cs typeface="Times New Roman" pitchFamily="18" charset="0"/>
              </a:rPr>
              <a:t>Fred Watson</a:t>
            </a:r>
            <a:r>
              <a:rPr lang="en-US" sz="1400" b="1" u="sng" baseline="30000" dirty="0" smtClean="0">
                <a:solidFill>
                  <a:srgbClr val="FFCC00"/>
                </a:solidFill>
                <a:cs typeface="Times New Roman" pitchFamily="18" charset="0"/>
              </a:rPr>
              <a:t>1*</a:t>
            </a:r>
            <a:r>
              <a:rPr lang="en-US" sz="1400" b="1" dirty="0" smtClean="0">
                <a:solidFill>
                  <a:srgbClr val="FFCC00"/>
                </a:solidFill>
                <a:cs typeface="Times New Roman" pitchFamily="18" charset="0"/>
              </a:rPr>
              <a:t>, </a:t>
            </a:r>
            <a:br>
              <a:rPr lang="en-US" sz="1400" b="1" dirty="0" smtClean="0">
                <a:solidFill>
                  <a:srgbClr val="FFCC00"/>
                </a:solidFill>
                <a:cs typeface="Times New Roman" pitchFamily="18" charset="0"/>
              </a:rPr>
            </a:br>
            <a:r>
              <a:rPr lang="en-US" sz="1400" b="1" dirty="0" smtClean="0">
                <a:solidFill>
                  <a:srgbClr val="FFCC00"/>
                </a:solidFill>
                <a:cs typeface="Times New Roman" pitchFamily="18" charset="0"/>
              </a:rPr>
              <a:t/>
            </a:r>
            <a:br>
              <a:rPr lang="en-US" sz="1400" b="1" dirty="0" smtClean="0">
                <a:solidFill>
                  <a:srgbClr val="FFCC00"/>
                </a:solidFill>
                <a:cs typeface="Times New Roman" pitchFamily="18" charset="0"/>
              </a:rPr>
            </a:br>
            <a:r>
              <a:rPr lang="en-US" sz="1400" b="1" dirty="0" smtClean="0">
                <a:solidFill>
                  <a:srgbClr val="FFCC00"/>
                </a:solidFill>
                <a:cs typeface="Times New Roman" pitchFamily="18" charset="0"/>
              </a:rPr>
              <a:t>Collaborators: Bob Garrott</a:t>
            </a:r>
            <a:r>
              <a:rPr lang="en-US" sz="1400" b="1" baseline="30000" dirty="0" smtClean="0">
                <a:solidFill>
                  <a:srgbClr val="FFCC00"/>
                </a:solidFill>
                <a:cs typeface="Times New Roman" pitchFamily="18" charset="0"/>
              </a:rPr>
              <a:t>2*</a:t>
            </a:r>
            <a:r>
              <a:rPr lang="en-US" sz="1400" b="1" dirty="0" smtClean="0">
                <a:solidFill>
                  <a:srgbClr val="FFCC00"/>
                </a:solidFill>
                <a:cs typeface="Times New Roman" pitchFamily="18" charset="0"/>
              </a:rPr>
              <a:t>, PJ White</a:t>
            </a:r>
            <a:r>
              <a:rPr lang="en-US" sz="1400" b="1" baseline="30000" dirty="0" smtClean="0">
                <a:solidFill>
                  <a:srgbClr val="FFCC00"/>
                </a:solidFill>
                <a:cs typeface="Times New Roman" pitchFamily="18" charset="0"/>
              </a:rPr>
              <a:t>3*</a:t>
            </a:r>
            <a:r>
              <a:rPr lang="en-US" sz="1400" b="1" dirty="0" smtClean="0">
                <a:solidFill>
                  <a:srgbClr val="FFCC00"/>
                </a:solidFill>
                <a:cs typeface="Times New Roman" pitchFamily="18" charset="0"/>
              </a:rPr>
              <a:t>, Susan Alexander</a:t>
            </a:r>
            <a:r>
              <a:rPr lang="en-US" sz="1400" b="1" baseline="30000" dirty="0" smtClean="0">
                <a:solidFill>
                  <a:srgbClr val="FFCC00"/>
                </a:solidFill>
                <a:cs typeface="Times New Roman" pitchFamily="18" charset="0"/>
              </a:rPr>
              <a:t>1*</a:t>
            </a:r>
            <a:r>
              <a:rPr lang="en-US" sz="1400" b="1" dirty="0" smtClean="0">
                <a:solidFill>
                  <a:srgbClr val="FFCC00"/>
                </a:solidFill>
                <a:cs typeface="Times New Roman" pitchFamily="18" charset="0"/>
              </a:rPr>
              <a:t>,</a:t>
            </a:r>
            <a:br>
              <a:rPr lang="en-US" sz="1400" b="1" dirty="0" smtClean="0">
                <a:solidFill>
                  <a:srgbClr val="FFCC00"/>
                </a:solidFill>
                <a:cs typeface="Times New Roman" pitchFamily="18" charset="0"/>
              </a:rPr>
            </a:br>
            <a:r>
              <a:rPr lang="en-US" sz="1200" b="1" dirty="0" smtClean="0">
                <a:solidFill>
                  <a:srgbClr val="FFCC00"/>
                </a:solidFill>
                <a:cs typeface="Times New Roman" pitchFamily="18" charset="0"/>
              </a:rPr>
              <a:t>Rick Wallen</a:t>
            </a:r>
            <a:r>
              <a:rPr lang="en-US" sz="1200" b="1" baseline="30000" dirty="0" smtClean="0">
                <a:solidFill>
                  <a:srgbClr val="FFCC00"/>
                </a:solidFill>
                <a:cs typeface="Times New Roman" pitchFamily="18" charset="0"/>
              </a:rPr>
              <a:t>3</a:t>
            </a:r>
            <a:r>
              <a:rPr lang="en-US" sz="1200" b="1" dirty="0" smtClean="0">
                <a:solidFill>
                  <a:srgbClr val="FFCC00"/>
                </a:solidFill>
                <a:cs typeface="Times New Roman" pitchFamily="18" charset="0"/>
              </a:rPr>
              <a:t>, Wendi Newman</a:t>
            </a:r>
            <a:r>
              <a:rPr lang="en-US" sz="1200" b="1" baseline="30000" dirty="0" smtClean="0">
                <a:solidFill>
                  <a:srgbClr val="FFCC00"/>
                </a:solidFill>
                <a:cs typeface="Times New Roman" pitchFamily="18" charset="0"/>
              </a:rPr>
              <a:t>1</a:t>
            </a:r>
            <a:r>
              <a:rPr lang="en-US" sz="1200" b="1" dirty="0" smtClean="0">
                <a:solidFill>
                  <a:srgbClr val="FFCC00"/>
                </a:solidFill>
                <a:cs typeface="Times New Roman" pitchFamily="18" charset="0"/>
              </a:rPr>
              <a:t>, Thor Anderson</a:t>
            </a:r>
            <a:r>
              <a:rPr lang="en-US" sz="1200" b="1" baseline="30000" dirty="0" smtClean="0">
                <a:solidFill>
                  <a:srgbClr val="FFCC00"/>
                </a:solidFill>
                <a:cs typeface="Times New Roman" pitchFamily="18" charset="0"/>
              </a:rPr>
              <a:t>1</a:t>
            </a:r>
            <a:r>
              <a:rPr lang="en-US" sz="1200" b="1" dirty="0" smtClean="0">
                <a:solidFill>
                  <a:srgbClr val="FFCC00"/>
                </a:solidFill>
                <a:cs typeface="Times New Roman" pitchFamily="18" charset="0"/>
              </a:rPr>
              <a:t>, Tom Thein</a:t>
            </a:r>
            <a:r>
              <a:rPr lang="en-US" sz="1200" b="1" baseline="30000" dirty="0" smtClean="0">
                <a:solidFill>
                  <a:srgbClr val="FFCC00"/>
                </a:solidFill>
                <a:cs typeface="Times New Roman" pitchFamily="18" charset="0"/>
              </a:rPr>
              <a:t>1</a:t>
            </a:r>
            <a:r>
              <a:rPr lang="en-US" sz="1200" b="1" dirty="0" smtClean="0">
                <a:solidFill>
                  <a:srgbClr val="FFCC00"/>
                </a:solidFill>
                <a:cs typeface="Times New Roman" pitchFamily="18" charset="0"/>
              </a:rPr>
              <a:t>, Jon Detka</a:t>
            </a:r>
            <a:r>
              <a:rPr lang="en-US" sz="1200" b="1" baseline="30000" dirty="0" smtClean="0">
                <a:solidFill>
                  <a:srgbClr val="FFCC00"/>
                </a:solidFill>
                <a:cs typeface="Times New Roman" pitchFamily="18" charset="0"/>
              </a:rPr>
              <a:t>1</a:t>
            </a:r>
            <a:r>
              <a:rPr lang="en-US" sz="1200" b="1" dirty="0" smtClean="0">
                <a:solidFill>
                  <a:srgbClr val="FFCC00"/>
                </a:solidFill>
                <a:cs typeface="Times New Roman" pitchFamily="18" charset="0"/>
              </a:rPr>
              <a:t>, Alberto Guzman</a:t>
            </a:r>
            <a:r>
              <a:rPr lang="en-US" sz="1200" b="1" baseline="30000" dirty="0" smtClean="0">
                <a:solidFill>
                  <a:srgbClr val="FFCC00"/>
                </a:solidFill>
                <a:cs typeface="Times New Roman" pitchFamily="18" charset="0"/>
              </a:rPr>
              <a:t>1</a:t>
            </a:r>
            <a:r>
              <a:rPr lang="en-US" sz="1200" b="1" dirty="0" smtClean="0">
                <a:solidFill>
                  <a:srgbClr val="FFCC00"/>
                </a:solidFill>
                <a:cs typeface="Times New Roman" pitchFamily="18" charset="0"/>
              </a:rPr>
              <a:t>,</a:t>
            </a:r>
            <a:br>
              <a:rPr lang="en-US" sz="1200" b="1" dirty="0" smtClean="0">
                <a:solidFill>
                  <a:srgbClr val="FFCC00"/>
                </a:solidFill>
                <a:cs typeface="Times New Roman" pitchFamily="18" charset="0"/>
              </a:rPr>
            </a:br>
            <a:r>
              <a:rPr lang="en-US" sz="1200" b="1" dirty="0" smtClean="0">
                <a:solidFill>
                  <a:srgbClr val="FFCC00"/>
                </a:solidFill>
                <a:cs typeface="Times New Roman" pitchFamily="18" charset="0"/>
              </a:rPr>
              <a:t>Claire Gower</a:t>
            </a:r>
            <a:r>
              <a:rPr lang="en-US" sz="1200" b="1" baseline="30000" dirty="0" smtClean="0">
                <a:solidFill>
                  <a:srgbClr val="FFCC00"/>
                </a:solidFill>
                <a:cs typeface="Times New Roman" pitchFamily="18" charset="0"/>
              </a:rPr>
              <a:t>2</a:t>
            </a:r>
            <a:r>
              <a:rPr lang="en-US" sz="1200" b="1" dirty="0" smtClean="0">
                <a:solidFill>
                  <a:srgbClr val="FFCC00"/>
                </a:solidFill>
                <a:cs typeface="Times New Roman" pitchFamily="18" charset="0"/>
              </a:rPr>
              <a:t>, Jason Bruggeman</a:t>
            </a:r>
            <a:r>
              <a:rPr lang="en-US" sz="1200" b="1" baseline="30000" dirty="0" smtClean="0">
                <a:solidFill>
                  <a:srgbClr val="FFCC00"/>
                </a:solidFill>
                <a:cs typeface="Times New Roman" pitchFamily="18" charset="0"/>
              </a:rPr>
              <a:t>2+</a:t>
            </a:r>
            <a:r>
              <a:rPr lang="en-US" sz="1200" b="1" dirty="0" smtClean="0">
                <a:solidFill>
                  <a:srgbClr val="FFCC00"/>
                </a:solidFill>
                <a:cs typeface="Times New Roman" pitchFamily="18" charset="0"/>
              </a:rPr>
              <a:t>, Matt Becker</a:t>
            </a:r>
            <a:r>
              <a:rPr lang="en-US" sz="1200" b="1" baseline="30000" dirty="0" smtClean="0">
                <a:solidFill>
                  <a:srgbClr val="FFCC00"/>
                </a:solidFill>
                <a:cs typeface="Times New Roman" pitchFamily="18" charset="0"/>
              </a:rPr>
              <a:t>2</a:t>
            </a:r>
            <a:r>
              <a:rPr lang="en-US" sz="1200" b="1" dirty="0" smtClean="0">
                <a:solidFill>
                  <a:srgbClr val="FFCC00"/>
                </a:solidFill>
                <a:cs typeface="Times New Roman" pitchFamily="18" charset="0"/>
              </a:rPr>
              <a:t>, Sally Plumb</a:t>
            </a:r>
            <a:r>
              <a:rPr lang="en-US" sz="1200" b="1" baseline="30000" dirty="0" smtClean="0">
                <a:solidFill>
                  <a:srgbClr val="FFCC00"/>
                </a:solidFill>
                <a:cs typeface="Times New Roman" pitchFamily="18" charset="0"/>
              </a:rPr>
              <a:t>3</a:t>
            </a:r>
            <a:r>
              <a:rPr lang="en-US" sz="1200" b="1" dirty="0" smtClean="0">
                <a:solidFill>
                  <a:srgbClr val="FFCC00"/>
                </a:solidFill>
                <a:cs typeface="Times New Roman" pitchFamily="18" charset="0"/>
              </a:rPr>
              <a:t>, Chris Geremia</a:t>
            </a:r>
            <a:r>
              <a:rPr lang="en-US" sz="1200" b="1" baseline="30000" dirty="0" smtClean="0">
                <a:solidFill>
                  <a:srgbClr val="FFCC00"/>
                </a:solidFill>
                <a:cs typeface="Times New Roman" pitchFamily="18" charset="0"/>
              </a:rPr>
              <a:t>3</a:t>
            </a:r>
            <a:r>
              <a:rPr lang="en-US" sz="600" b="1" baseline="30000" dirty="0" smtClean="0">
                <a:solidFill>
                  <a:srgbClr val="FFCC00"/>
                </a:solidFill>
                <a:cs typeface="Times New Roman" pitchFamily="18" charset="0"/>
              </a:rPr>
              <a:t/>
            </a:r>
            <a:br>
              <a:rPr lang="en-US" sz="600" b="1" baseline="30000" dirty="0" smtClean="0">
                <a:solidFill>
                  <a:srgbClr val="FFCC00"/>
                </a:solidFill>
                <a:cs typeface="Times New Roman" pitchFamily="18" charset="0"/>
              </a:rPr>
            </a:br>
            <a:r>
              <a:rPr lang="en-US" sz="1200" b="1" dirty="0" smtClean="0">
                <a:solidFill>
                  <a:srgbClr val="FFCC00"/>
                </a:solidFill>
                <a:cs typeface="Times New Roman" pitchFamily="18" charset="0"/>
              </a:rPr>
              <a:t> James Lindholm</a:t>
            </a:r>
            <a:r>
              <a:rPr lang="en-US" sz="1200" b="1" baseline="30000" dirty="0" smtClean="0">
                <a:solidFill>
                  <a:srgbClr val="FFCC00"/>
                </a:solidFill>
                <a:cs typeface="Times New Roman" pitchFamily="18" charset="0"/>
              </a:rPr>
              <a:t>1*</a:t>
            </a:r>
            <a:r>
              <a:rPr lang="en-US" sz="1200" b="1" dirty="0" smtClean="0">
                <a:solidFill>
                  <a:srgbClr val="FFCC00"/>
                </a:solidFill>
                <a:cs typeface="Times New Roman" pitchFamily="18" charset="0"/>
              </a:rPr>
              <a:t>, Rick Starr</a:t>
            </a:r>
            <a:r>
              <a:rPr lang="en-US" sz="1200" b="1" baseline="30000" dirty="0" smtClean="0">
                <a:solidFill>
                  <a:srgbClr val="FFCC00"/>
                </a:solidFill>
                <a:cs typeface="Times New Roman" pitchFamily="18" charset="0"/>
              </a:rPr>
              <a:t>4</a:t>
            </a:r>
            <a:r>
              <a:rPr lang="en-US" sz="1200" b="1" dirty="0" smtClean="0">
                <a:solidFill>
                  <a:srgbClr val="FFCC00"/>
                </a:solidFill>
                <a:cs typeface="Times New Roman" pitchFamily="18" charset="0"/>
              </a:rPr>
              <a:t>, Jessica Watson</a:t>
            </a:r>
            <a:r>
              <a:rPr lang="en-US" sz="1200" b="1" baseline="30000" dirty="0" smtClean="0">
                <a:solidFill>
                  <a:srgbClr val="FFCC00"/>
                </a:solidFill>
                <a:cs typeface="Times New Roman" pitchFamily="18" charset="0"/>
              </a:rPr>
              <a:t>1</a:t>
            </a:r>
            <a:r>
              <a:rPr lang="en-US" sz="600" b="1" baseline="30000" dirty="0" smtClean="0">
                <a:solidFill>
                  <a:srgbClr val="FFCC00"/>
                </a:solidFill>
                <a:cs typeface="Times New Roman" pitchFamily="18" charset="0"/>
              </a:rPr>
              <a:t/>
            </a:r>
            <a:br>
              <a:rPr lang="en-US" sz="600" b="1" baseline="30000" dirty="0" smtClean="0">
                <a:solidFill>
                  <a:srgbClr val="FFCC00"/>
                </a:solidFill>
                <a:cs typeface="Times New Roman" pitchFamily="18" charset="0"/>
              </a:rPr>
            </a:br>
            <a:r>
              <a:rPr lang="en-US" sz="600" b="1" baseline="30000" dirty="0" smtClean="0">
                <a:solidFill>
                  <a:srgbClr val="FFCC00"/>
                </a:solidFill>
                <a:cs typeface="Times New Roman" pitchFamily="18" charset="0"/>
              </a:rPr>
              <a:t/>
            </a:r>
            <a:br>
              <a:rPr lang="en-US" sz="600" b="1" baseline="30000" dirty="0" smtClean="0">
                <a:solidFill>
                  <a:srgbClr val="FFCC00"/>
                </a:solidFill>
                <a:cs typeface="Times New Roman" pitchFamily="18" charset="0"/>
              </a:rPr>
            </a:br>
            <a:r>
              <a:rPr lang="en-US" sz="600" b="1" baseline="30000" dirty="0" smtClean="0">
                <a:solidFill>
                  <a:srgbClr val="FFCC00"/>
                </a:solidFill>
                <a:cs typeface="Times New Roman" pitchFamily="18" charset="0"/>
              </a:rPr>
              <a:t/>
            </a:r>
            <a:br>
              <a:rPr lang="en-US" sz="600" b="1" baseline="30000" dirty="0" smtClean="0">
                <a:solidFill>
                  <a:srgbClr val="FFCC00"/>
                </a:solidFill>
                <a:cs typeface="Times New Roman" pitchFamily="18" charset="0"/>
              </a:rPr>
            </a:br>
            <a:r>
              <a:rPr lang="en-US" sz="600" b="1" baseline="30000" dirty="0" smtClean="0">
                <a:solidFill>
                  <a:srgbClr val="FFCC00"/>
                </a:solidFill>
                <a:cs typeface="Times New Roman" pitchFamily="18" charset="0"/>
              </a:rPr>
              <a:t/>
            </a:r>
            <a:br>
              <a:rPr lang="en-US" sz="600" b="1" baseline="30000" dirty="0" smtClean="0">
                <a:solidFill>
                  <a:srgbClr val="FFCC00"/>
                </a:solidFill>
                <a:cs typeface="Times New Roman" pitchFamily="18" charset="0"/>
              </a:rPr>
            </a:br>
            <a:r>
              <a:rPr lang="en-US" sz="600" b="1" baseline="30000" dirty="0" smtClean="0">
                <a:solidFill>
                  <a:srgbClr val="FFCC00"/>
                </a:solidFill>
                <a:cs typeface="Times New Roman" pitchFamily="18" charset="0"/>
              </a:rPr>
              <a:t/>
            </a:r>
            <a:br>
              <a:rPr lang="en-US" sz="600" b="1" baseline="30000" dirty="0" smtClean="0">
                <a:solidFill>
                  <a:srgbClr val="FFCC00"/>
                </a:solidFill>
                <a:cs typeface="Times New Roman" pitchFamily="18" charset="0"/>
              </a:rPr>
            </a:br>
            <a:r>
              <a:rPr lang="en-US" sz="700" b="1" baseline="30000" dirty="0" smtClean="0">
                <a:solidFill>
                  <a:srgbClr val="FFCC00"/>
                </a:solidFill>
                <a:cs typeface="Times New Roman" pitchFamily="18" charset="0"/>
              </a:rPr>
              <a:t>1</a:t>
            </a:r>
            <a:r>
              <a:rPr lang="en-US" sz="700" b="1" dirty="0" smtClean="0">
                <a:solidFill>
                  <a:srgbClr val="FFCC00"/>
                </a:solidFill>
                <a:cs typeface="Times New Roman" pitchFamily="18" charset="0"/>
              </a:rPr>
              <a:t>California State University Monterey Bay, </a:t>
            </a:r>
            <a:r>
              <a:rPr lang="en-US" sz="700" b="1" baseline="30000" dirty="0" smtClean="0">
                <a:solidFill>
                  <a:srgbClr val="FFCC00"/>
                </a:solidFill>
                <a:cs typeface="Times New Roman" pitchFamily="18" charset="0"/>
              </a:rPr>
              <a:t>2</a:t>
            </a:r>
            <a:r>
              <a:rPr lang="en-US" sz="700" b="1" dirty="0" smtClean="0">
                <a:solidFill>
                  <a:srgbClr val="FFCC00"/>
                </a:solidFill>
                <a:cs typeface="Times New Roman" pitchFamily="18" charset="0"/>
              </a:rPr>
              <a:t>Montana State University Bozeman, </a:t>
            </a:r>
            <a:r>
              <a:rPr lang="en-US" sz="700" b="1" baseline="30000" dirty="0" smtClean="0">
                <a:solidFill>
                  <a:srgbClr val="FFCC00"/>
                </a:solidFill>
                <a:cs typeface="Times New Roman" pitchFamily="18" charset="0"/>
              </a:rPr>
              <a:t>3</a:t>
            </a:r>
            <a:r>
              <a:rPr lang="en-US" sz="700" b="1" dirty="0" smtClean="0">
                <a:solidFill>
                  <a:srgbClr val="FFCC00"/>
                </a:solidFill>
                <a:cs typeface="Times New Roman" pitchFamily="18" charset="0"/>
              </a:rPr>
              <a:t>Yellowstone National Park, </a:t>
            </a:r>
            <a:r>
              <a:rPr lang="en-US" sz="700" b="1" baseline="30000" dirty="0" smtClean="0">
                <a:solidFill>
                  <a:srgbClr val="FFCC00"/>
                </a:solidFill>
                <a:cs typeface="Times New Roman" pitchFamily="18" charset="0"/>
              </a:rPr>
              <a:t>4</a:t>
            </a:r>
            <a:r>
              <a:rPr lang="en-US" sz="700" b="1" dirty="0" smtClean="0">
                <a:solidFill>
                  <a:srgbClr val="FFCC00"/>
                </a:solidFill>
                <a:cs typeface="Times New Roman" pitchFamily="18" charset="0"/>
              </a:rPr>
              <a:t>Moss Landing Marine Labs, *</a:t>
            </a:r>
            <a:r>
              <a:rPr lang="en-US" sz="600" b="1" dirty="0" smtClean="0">
                <a:solidFill>
                  <a:srgbClr val="FFCC00"/>
                </a:solidFill>
                <a:cs typeface="Times New Roman" pitchFamily="18" charset="0"/>
              </a:rPr>
              <a:t>Principal Investigators, </a:t>
            </a:r>
            <a:r>
              <a:rPr lang="en-US" sz="600" b="1" baseline="30000" dirty="0" smtClean="0">
                <a:solidFill>
                  <a:srgbClr val="FFCC00"/>
                </a:solidFill>
                <a:cs typeface="Times New Roman" pitchFamily="18" charset="0"/>
              </a:rPr>
              <a:t>+</a:t>
            </a:r>
            <a:r>
              <a:rPr lang="en-US" sz="600" b="1" dirty="0" smtClean="0">
                <a:solidFill>
                  <a:srgbClr val="FFCC00"/>
                </a:solidFill>
                <a:cs typeface="Times New Roman" pitchFamily="18" charset="0"/>
              </a:rPr>
              <a:t>Formerly</a:t>
            </a:r>
            <a:r>
              <a:rPr lang="en-US" sz="500" b="1" dirty="0" smtClean="0">
                <a:solidFill>
                  <a:srgbClr val="FFCC00"/>
                </a:solidFill>
              </a:rPr>
              <a:t> </a:t>
            </a:r>
            <a:r>
              <a:rPr lang="en-US" sz="600" b="1" dirty="0" smtClean="0">
                <a:solidFill>
                  <a:srgbClr val="FFCC00"/>
                </a:solidFill>
              </a:rPr>
              <a:t/>
            </a:r>
            <a:br>
              <a:rPr lang="en-US" sz="600" b="1" dirty="0" smtClean="0">
                <a:solidFill>
                  <a:srgbClr val="FFCC00"/>
                </a:solidFill>
              </a:rPr>
            </a:br>
            <a:r>
              <a:rPr lang="en-US" sz="1000" dirty="0" smtClean="0">
                <a:solidFill>
                  <a:srgbClr val="FFCC00"/>
                </a:solidFill>
              </a:rPr>
              <a:t>Presented at NASA Biodiversity and Ecological Forecasting Team Meeting</a:t>
            </a:r>
            <a:br>
              <a:rPr lang="en-US" sz="1000" dirty="0" smtClean="0">
                <a:solidFill>
                  <a:srgbClr val="FFCC00"/>
                </a:solidFill>
              </a:rPr>
            </a:br>
            <a:r>
              <a:rPr lang="en-US" sz="1000" dirty="0" smtClean="0">
                <a:solidFill>
                  <a:srgbClr val="FFCC00"/>
                </a:solidFill>
              </a:rPr>
              <a:t>May 7</a:t>
            </a:r>
            <a:r>
              <a:rPr lang="en-US" sz="1000" baseline="30000" dirty="0" smtClean="0">
                <a:solidFill>
                  <a:srgbClr val="FFCC00"/>
                </a:solidFill>
              </a:rPr>
              <a:t>th</a:t>
            </a:r>
            <a:r>
              <a:rPr lang="en-US" sz="1000" dirty="0" smtClean="0">
                <a:solidFill>
                  <a:srgbClr val="FFCC00"/>
                </a:solidFill>
              </a:rPr>
              <a:t> 2009, New York, NY</a:t>
            </a:r>
          </a:p>
        </p:txBody>
      </p:sp>
      <p:sp>
        <p:nvSpPr>
          <p:cNvPr id="5124" name="Text Box 13"/>
          <p:cNvSpPr txBox="1">
            <a:spLocks noChangeArrowheads="1"/>
          </p:cNvSpPr>
          <p:nvPr/>
        </p:nvSpPr>
        <p:spPr bwMode="auto">
          <a:xfrm>
            <a:off x="147638" y="6215063"/>
            <a:ext cx="5162550" cy="530225"/>
          </a:xfrm>
          <a:prstGeom prst="rect">
            <a:avLst/>
          </a:prstGeom>
          <a:noFill/>
          <a:ln w="12700">
            <a:noFill/>
            <a:miter lim="800000"/>
            <a:headEnd type="none" w="sm" len="sm"/>
            <a:tailEnd type="none" w="sm" len="sm"/>
          </a:ln>
        </p:spPr>
        <p:txBody>
          <a:bodyPr>
            <a:spAutoFit/>
          </a:bodyPr>
          <a:lstStyle/>
          <a:p>
            <a:pPr algn="ctr">
              <a:lnSpc>
                <a:spcPct val="120000"/>
              </a:lnSpc>
              <a:spcBef>
                <a:spcPct val="50000"/>
              </a:spcBef>
            </a:pPr>
            <a:r>
              <a:rPr lang="en-US" sz="1200"/>
              <a:t>Funding: NASA NCC2-1186 &amp; NCC13-03009,</a:t>
            </a:r>
            <a:br>
              <a:rPr lang="en-US" sz="1200"/>
            </a:br>
            <a:r>
              <a:rPr lang="en-US" sz="1200"/>
              <a:t>NSF DEB 0074444 &amp; DEB-0413570, NPS, NOAA (California Sea Grant)</a:t>
            </a:r>
          </a:p>
        </p:txBody>
      </p:sp>
      <p:sp>
        <p:nvSpPr>
          <p:cNvPr id="231449" name="Text Box 25"/>
          <p:cNvSpPr txBox="1">
            <a:spLocks noChangeArrowheads="1"/>
          </p:cNvSpPr>
          <p:nvPr/>
        </p:nvSpPr>
        <p:spPr bwMode="auto">
          <a:xfrm>
            <a:off x="5289550" y="6410325"/>
            <a:ext cx="3854450" cy="415925"/>
          </a:xfrm>
          <a:prstGeom prst="rect">
            <a:avLst/>
          </a:prstGeom>
          <a:gradFill rotWithShape="0">
            <a:gsLst>
              <a:gs pos="0">
                <a:srgbClr val="091B65"/>
              </a:gs>
              <a:gs pos="100000">
                <a:srgbClr val="091B65">
                  <a:gamma/>
                  <a:shade val="0"/>
                  <a:invGamma/>
                </a:srgbClr>
              </a:gs>
            </a:gsLst>
            <a:lin ang="5400000" scaled="1"/>
          </a:gradFill>
          <a:ln w="12700">
            <a:noFill/>
            <a:miter lim="800000"/>
            <a:headEnd type="none" w="sm" len="sm"/>
            <a:tailEnd type="none" w="sm" len="sm"/>
          </a:ln>
          <a:effectLst/>
        </p:spPr>
        <p:txBody>
          <a:bodyPr>
            <a:spAutoFit/>
          </a:bodyPr>
          <a:lstStyle/>
          <a:p>
            <a:pPr algn="r">
              <a:spcBef>
                <a:spcPct val="50000"/>
              </a:spcBef>
              <a:defRPr/>
            </a:pPr>
            <a:r>
              <a:rPr lang="en-US" sz="2100" b="1" i="1" dirty="0">
                <a:solidFill>
                  <a:schemeClr val="bg1"/>
                </a:solidFill>
                <a:effectLst>
                  <a:outerShdw blurRad="38100" dist="38100" dir="2700000" algn="tl">
                    <a:srgbClr val="000000"/>
                  </a:outerShdw>
                </a:effectLst>
              </a:rPr>
              <a:t>EcoViz</a:t>
            </a:r>
            <a:r>
              <a:rPr lang="en-US" sz="2100" dirty="0">
                <a:solidFill>
                  <a:srgbClr val="FFCC66"/>
                </a:solidFill>
                <a:effectLst>
                  <a:outerShdw blurRad="38100" dist="38100" dir="2700000" algn="tl">
                    <a:srgbClr val="000000"/>
                  </a:outerShdw>
                </a:effectLst>
              </a:rPr>
              <a:t>: </a:t>
            </a:r>
            <a:r>
              <a:rPr lang="en-US" sz="1200" dirty="0">
                <a:solidFill>
                  <a:srgbClr val="FFCC66"/>
                </a:solidFill>
                <a:effectLst>
                  <a:outerShdw blurRad="38100" dist="38100" dir="2700000" algn="tl">
                    <a:srgbClr val="000000"/>
                  </a:outerShdw>
                </a:effectLst>
              </a:rPr>
              <a:t>Ecosystem Science and Visualization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6"/>
          <p:cNvSpPr>
            <a:spLocks noChangeArrowheads="1"/>
          </p:cNvSpPr>
          <p:nvPr/>
        </p:nvSpPr>
        <p:spPr bwMode="auto">
          <a:xfrm>
            <a:off x="0" y="2197100"/>
            <a:ext cx="1262063" cy="1344613"/>
          </a:xfrm>
          <a:prstGeom prst="rect">
            <a:avLst/>
          </a:prstGeom>
          <a:solidFill>
            <a:srgbClr val="FFFF00"/>
          </a:solidFill>
          <a:ln w="12700">
            <a:solidFill>
              <a:schemeClr val="tx1"/>
            </a:solidFill>
            <a:miter lim="800000"/>
            <a:headEnd type="none" w="sm" len="sm"/>
            <a:tailEnd type="none" w="sm" len="sm"/>
          </a:ln>
        </p:spPr>
        <p:txBody>
          <a:bodyPr wrap="none" anchor="ctr"/>
          <a:lstStyle/>
          <a:p>
            <a:endParaRPr lang="en-US"/>
          </a:p>
        </p:txBody>
      </p:sp>
      <p:graphicFrame>
        <p:nvGraphicFramePr>
          <p:cNvPr id="3074" name="Object 0"/>
          <p:cNvGraphicFramePr>
            <a:graphicFrameLocks noChangeAspect="1"/>
          </p:cNvGraphicFramePr>
          <p:nvPr/>
        </p:nvGraphicFramePr>
        <p:xfrm>
          <a:off x="184150" y="-1588"/>
          <a:ext cx="8623300" cy="6859588"/>
        </p:xfrm>
        <a:graphic>
          <a:graphicData uri="http://schemas.openxmlformats.org/presentationml/2006/ole">
            <p:oleObj spid="_x0000_s3074" name="SmartDraw" r:id="rId3" imgW="10602360" imgH="8435160" progId="">
              <p:embed/>
            </p:oleObj>
          </a:graphicData>
        </a:graphic>
      </p:graphicFrame>
      <p:pic>
        <p:nvPicPr>
          <p:cNvPr id="3076" name="Object 25" descr="C:\DOCUME~1\LOCALA~1\LOCALS~1\Temp\npo0000f4.tmp"/>
          <p:cNvPicPr>
            <a:picLocks noChangeAspect="1" noChangeArrowheads="1"/>
          </p:cNvPicPr>
          <p:nvPr/>
        </p:nvPicPr>
        <p:blipFill>
          <a:blip r:embed="rId4"/>
          <a:srcRect t="4257" b="38737"/>
          <a:stretch>
            <a:fillRect/>
          </a:stretch>
        </p:blipFill>
        <p:spPr bwMode="auto">
          <a:xfrm>
            <a:off x="2386013" y="6388100"/>
            <a:ext cx="446087" cy="338138"/>
          </a:xfrm>
          <a:prstGeom prst="rect">
            <a:avLst/>
          </a:prstGeom>
          <a:noFill/>
          <a:ln w="9525">
            <a:noFill/>
            <a:miter lim="800000"/>
            <a:headEnd type="none" w="sm" len="sm"/>
            <a:tailEnd type="none" w="sm" len="sm"/>
          </a:ln>
        </p:spPr>
      </p:pic>
      <p:pic>
        <p:nvPicPr>
          <p:cNvPr id="3077" name="Object 17" descr="C:\DOCUME~1\LOCALA~1\LOCALS~1\Temp\npo0000f5.tmp"/>
          <p:cNvPicPr>
            <a:picLocks noChangeAspect="1" noChangeArrowheads="1"/>
          </p:cNvPicPr>
          <p:nvPr/>
        </p:nvPicPr>
        <p:blipFill>
          <a:blip r:embed="rId5"/>
          <a:srcRect/>
          <a:stretch>
            <a:fillRect/>
          </a:stretch>
        </p:blipFill>
        <p:spPr bwMode="auto">
          <a:xfrm>
            <a:off x="1662113" y="6392863"/>
            <a:ext cx="463550" cy="339725"/>
          </a:xfrm>
          <a:prstGeom prst="rect">
            <a:avLst/>
          </a:prstGeom>
          <a:noFill/>
          <a:ln w="9525">
            <a:noFill/>
            <a:miter lim="800000"/>
            <a:headEnd type="none" w="sm" len="sm"/>
            <a:tailEnd type="none" w="sm" len="sm"/>
          </a:ln>
        </p:spPr>
      </p:pic>
      <p:pic>
        <p:nvPicPr>
          <p:cNvPr id="3078" name="Object 22" descr="C:\DOCUME~1\LOCALA~1\LOCALS~1\Temp\npo0000f7.tmp"/>
          <p:cNvPicPr>
            <a:picLocks noChangeAspect="1" noChangeArrowheads="1"/>
          </p:cNvPicPr>
          <p:nvPr/>
        </p:nvPicPr>
        <p:blipFill>
          <a:blip r:embed="rId6"/>
          <a:srcRect/>
          <a:stretch>
            <a:fillRect/>
          </a:stretch>
        </p:blipFill>
        <p:spPr bwMode="auto">
          <a:xfrm>
            <a:off x="909638" y="6394450"/>
            <a:ext cx="554037" cy="336550"/>
          </a:xfrm>
          <a:prstGeom prst="rect">
            <a:avLst/>
          </a:prstGeom>
          <a:noFill/>
          <a:ln w="9525">
            <a:noFill/>
            <a:miter lim="800000"/>
            <a:headEnd type="none" w="sm" len="sm"/>
            <a:tailEnd type="none" w="sm" len="sm"/>
          </a:ln>
        </p:spPr>
      </p:pic>
      <p:pic>
        <p:nvPicPr>
          <p:cNvPr id="3079" name="Object 16" descr="C:\DOCUME~1\LOCALA~1\LOCALS~1\Temp\npo0000f8.tmp"/>
          <p:cNvPicPr>
            <a:picLocks noChangeAspect="1" noChangeArrowheads="1"/>
          </p:cNvPicPr>
          <p:nvPr/>
        </p:nvPicPr>
        <p:blipFill>
          <a:blip r:embed="rId7"/>
          <a:srcRect/>
          <a:stretch>
            <a:fillRect/>
          </a:stretch>
        </p:blipFill>
        <p:spPr bwMode="auto">
          <a:xfrm>
            <a:off x="3044825" y="6381750"/>
            <a:ext cx="525463" cy="349250"/>
          </a:xfrm>
          <a:prstGeom prst="rect">
            <a:avLst/>
          </a:prstGeom>
          <a:noFill/>
          <a:ln w="9525">
            <a:noFill/>
            <a:miter lim="800000"/>
            <a:headEnd type="none" w="sm" len="sm"/>
            <a:tailEnd type="none" w="sm" len="sm"/>
          </a:ln>
        </p:spPr>
      </p:pic>
      <p:pic>
        <p:nvPicPr>
          <p:cNvPr id="3080" name="Object 28" descr="C:\DOCUME~1\LOCALA~1\LOCALS~1\Temp\npo0000f9.tmp"/>
          <p:cNvPicPr>
            <a:picLocks noChangeAspect="1" noChangeArrowheads="1"/>
          </p:cNvPicPr>
          <p:nvPr/>
        </p:nvPicPr>
        <p:blipFill>
          <a:blip r:embed="rId8"/>
          <a:srcRect/>
          <a:stretch>
            <a:fillRect/>
          </a:stretch>
        </p:blipFill>
        <p:spPr bwMode="auto">
          <a:xfrm>
            <a:off x="3767138" y="6388100"/>
            <a:ext cx="504825" cy="334963"/>
          </a:xfrm>
          <a:prstGeom prst="rect">
            <a:avLst/>
          </a:prstGeom>
          <a:noFill/>
          <a:ln w="9525">
            <a:noFill/>
            <a:miter lim="800000"/>
            <a:headEnd type="none" w="sm" len="sm"/>
            <a:tailEnd type="none" w="sm" len="sm"/>
          </a:ln>
        </p:spPr>
      </p:pic>
      <p:pic>
        <p:nvPicPr>
          <p:cNvPr id="3081" name="Object 36" descr="C:\DOCUME~1\LOCALA~1\LOCALS~1\Temp\npo0000fb.tmp"/>
          <p:cNvPicPr>
            <a:picLocks noChangeAspect="1" noChangeArrowheads="1"/>
          </p:cNvPicPr>
          <p:nvPr/>
        </p:nvPicPr>
        <p:blipFill>
          <a:blip r:embed="rId9"/>
          <a:srcRect/>
          <a:stretch>
            <a:fillRect/>
          </a:stretch>
        </p:blipFill>
        <p:spPr bwMode="auto">
          <a:xfrm>
            <a:off x="4711700" y="6272213"/>
            <a:ext cx="352425" cy="452437"/>
          </a:xfrm>
          <a:prstGeom prst="rect">
            <a:avLst/>
          </a:prstGeom>
          <a:noFill/>
          <a:ln w="9525">
            <a:noFill/>
            <a:miter lim="800000"/>
            <a:headEnd type="none" w="sm" len="sm"/>
            <a:tailEnd type="none" w="sm" len="sm"/>
          </a:ln>
        </p:spPr>
      </p:pic>
      <p:pic>
        <p:nvPicPr>
          <p:cNvPr id="3082" name="Object 37" descr="C:\DOCUME~1\LOCALA~1\LOCALS~1\Temp\npo0000fc.tmp"/>
          <p:cNvPicPr>
            <a:picLocks noChangeAspect="1" noChangeArrowheads="1"/>
          </p:cNvPicPr>
          <p:nvPr/>
        </p:nvPicPr>
        <p:blipFill>
          <a:blip r:embed="rId10"/>
          <a:srcRect/>
          <a:stretch>
            <a:fillRect/>
          </a:stretch>
        </p:blipFill>
        <p:spPr bwMode="auto">
          <a:xfrm>
            <a:off x="5449888" y="6292850"/>
            <a:ext cx="336550" cy="434975"/>
          </a:xfrm>
          <a:prstGeom prst="rect">
            <a:avLst/>
          </a:prstGeom>
          <a:noFill/>
          <a:ln w="9525">
            <a:noFill/>
            <a:miter lim="800000"/>
            <a:headEnd type="none" w="sm" len="sm"/>
            <a:tailEnd type="none" w="sm" len="sm"/>
          </a:ln>
        </p:spPr>
      </p:pic>
      <p:pic>
        <p:nvPicPr>
          <p:cNvPr id="3083" name="Object 34" descr="C:\DOCUME~1\LOCALA~1\LOCALS~1\Temp\npo0000fe.tmp"/>
          <p:cNvPicPr>
            <a:picLocks noChangeAspect="1" noChangeArrowheads="1"/>
          </p:cNvPicPr>
          <p:nvPr/>
        </p:nvPicPr>
        <p:blipFill>
          <a:blip r:embed="rId11"/>
          <a:srcRect r="2831" b="4892"/>
          <a:stretch>
            <a:fillRect/>
          </a:stretch>
        </p:blipFill>
        <p:spPr bwMode="auto">
          <a:xfrm>
            <a:off x="900113" y="5370513"/>
            <a:ext cx="574675" cy="409575"/>
          </a:xfrm>
          <a:prstGeom prst="rect">
            <a:avLst/>
          </a:prstGeom>
          <a:noFill/>
          <a:ln w="9525">
            <a:noFill/>
            <a:miter lim="800000"/>
            <a:headEnd type="none" w="sm" len="sm"/>
            <a:tailEnd type="none" w="sm" len="sm"/>
          </a:ln>
        </p:spPr>
      </p:pic>
      <p:pic>
        <p:nvPicPr>
          <p:cNvPr id="3084" name="Object 31" descr="C:\DOCUME~1\LOCALA~1\LOCALS~1\Temp\npo000100.tmp"/>
          <p:cNvPicPr>
            <a:picLocks noChangeAspect="1" noChangeArrowheads="1"/>
          </p:cNvPicPr>
          <p:nvPr/>
        </p:nvPicPr>
        <p:blipFill>
          <a:blip r:embed="rId12">
            <a:lum contrast="6000"/>
          </a:blip>
          <a:srcRect/>
          <a:stretch>
            <a:fillRect/>
          </a:stretch>
        </p:blipFill>
        <p:spPr bwMode="auto">
          <a:xfrm>
            <a:off x="1590675" y="5429250"/>
            <a:ext cx="579438" cy="347663"/>
          </a:xfrm>
          <a:prstGeom prst="rect">
            <a:avLst/>
          </a:prstGeom>
          <a:noFill/>
          <a:ln w="9525">
            <a:noFill/>
            <a:miter lim="800000"/>
            <a:headEnd type="none" w="sm" len="sm"/>
            <a:tailEnd type="none" w="sm" len="sm"/>
          </a:ln>
        </p:spPr>
      </p:pic>
      <p:pic>
        <p:nvPicPr>
          <p:cNvPr id="3085" name="Object 33" descr="C:\DOCUME~1\LOCALA~1\LOCALS~1\Temp\npo000102.tmp"/>
          <p:cNvPicPr>
            <a:picLocks noChangeAspect="1" noChangeArrowheads="1"/>
          </p:cNvPicPr>
          <p:nvPr/>
        </p:nvPicPr>
        <p:blipFill>
          <a:blip r:embed="rId13"/>
          <a:srcRect/>
          <a:stretch>
            <a:fillRect/>
          </a:stretch>
        </p:blipFill>
        <p:spPr bwMode="auto">
          <a:xfrm>
            <a:off x="2420938" y="5338763"/>
            <a:ext cx="396875" cy="461962"/>
          </a:xfrm>
          <a:prstGeom prst="rect">
            <a:avLst/>
          </a:prstGeom>
          <a:noFill/>
          <a:ln w="9525">
            <a:noFill/>
            <a:miter lim="800000"/>
            <a:headEnd type="none" w="sm" len="sm"/>
            <a:tailEnd type="none" w="sm" len="sm"/>
          </a:ln>
        </p:spPr>
      </p:pic>
      <p:pic>
        <p:nvPicPr>
          <p:cNvPr id="3086" name="Object 21" descr="C:\DOCUME~1\LOCALA~1\LOCALS~1\Temp\npo000103.tmp"/>
          <p:cNvPicPr>
            <a:picLocks noChangeAspect="1" noChangeArrowheads="1"/>
          </p:cNvPicPr>
          <p:nvPr/>
        </p:nvPicPr>
        <p:blipFill>
          <a:blip r:embed="rId14">
            <a:lum contrast="12000"/>
          </a:blip>
          <a:srcRect/>
          <a:stretch>
            <a:fillRect/>
          </a:stretch>
        </p:blipFill>
        <p:spPr bwMode="auto">
          <a:xfrm>
            <a:off x="973138" y="4651375"/>
            <a:ext cx="423862" cy="254000"/>
          </a:xfrm>
          <a:prstGeom prst="rect">
            <a:avLst/>
          </a:prstGeom>
          <a:noFill/>
          <a:ln w="9525">
            <a:noFill/>
            <a:miter lim="800000"/>
            <a:headEnd type="none" w="sm" len="sm"/>
            <a:tailEnd type="none" w="sm" len="sm"/>
          </a:ln>
        </p:spPr>
      </p:pic>
      <p:pic>
        <p:nvPicPr>
          <p:cNvPr id="3087" name="Object 24" descr="C:\DOCUME~1\LOCALA~1\LOCALS~1\Temp\npo000104.tmp"/>
          <p:cNvPicPr>
            <a:picLocks noChangeAspect="1" noChangeArrowheads="1"/>
          </p:cNvPicPr>
          <p:nvPr/>
        </p:nvPicPr>
        <p:blipFill>
          <a:blip r:embed="rId15">
            <a:lum bright="6000" contrast="18000"/>
          </a:blip>
          <a:srcRect/>
          <a:stretch>
            <a:fillRect/>
          </a:stretch>
        </p:blipFill>
        <p:spPr bwMode="auto">
          <a:xfrm>
            <a:off x="1643063" y="4664075"/>
            <a:ext cx="425450" cy="254000"/>
          </a:xfrm>
          <a:prstGeom prst="rect">
            <a:avLst/>
          </a:prstGeom>
          <a:noFill/>
          <a:ln w="9525">
            <a:noFill/>
            <a:miter lim="800000"/>
            <a:headEnd type="none" w="sm" len="sm"/>
            <a:tailEnd type="none" w="sm" len="sm"/>
          </a:ln>
        </p:spPr>
      </p:pic>
      <p:pic>
        <p:nvPicPr>
          <p:cNvPr id="3088" name="Object 26" descr="C:\DOCUME~1\LOCALA~1\LOCALS~1\Temp\npo000105.tmp"/>
          <p:cNvPicPr>
            <a:picLocks noChangeAspect="1" noChangeArrowheads="1"/>
          </p:cNvPicPr>
          <p:nvPr/>
        </p:nvPicPr>
        <p:blipFill>
          <a:blip r:embed="rId16"/>
          <a:srcRect/>
          <a:stretch>
            <a:fillRect/>
          </a:stretch>
        </p:blipFill>
        <p:spPr bwMode="auto">
          <a:xfrm>
            <a:off x="2384425" y="4618038"/>
            <a:ext cx="465138" cy="336550"/>
          </a:xfrm>
          <a:prstGeom prst="rect">
            <a:avLst/>
          </a:prstGeom>
          <a:noFill/>
          <a:ln w="9525">
            <a:noFill/>
            <a:miter lim="800000"/>
            <a:headEnd type="none" w="sm" len="sm"/>
            <a:tailEnd type="none" w="sm" len="sm"/>
          </a:ln>
        </p:spPr>
      </p:pic>
      <p:pic>
        <p:nvPicPr>
          <p:cNvPr id="3089" name="Object 15" descr="C:\DOCUME~1\LOCALA~1\LOCALS~1\Temp\npo000106.tmp"/>
          <p:cNvPicPr>
            <a:picLocks noChangeAspect="1" noChangeArrowheads="1"/>
          </p:cNvPicPr>
          <p:nvPr/>
        </p:nvPicPr>
        <p:blipFill>
          <a:blip r:embed="rId17"/>
          <a:srcRect/>
          <a:stretch>
            <a:fillRect/>
          </a:stretch>
        </p:blipFill>
        <p:spPr bwMode="auto">
          <a:xfrm>
            <a:off x="3078163" y="3881438"/>
            <a:ext cx="463550" cy="231775"/>
          </a:xfrm>
          <a:prstGeom prst="rect">
            <a:avLst/>
          </a:prstGeom>
          <a:noFill/>
          <a:ln w="9525">
            <a:noFill/>
            <a:miter lim="800000"/>
            <a:headEnd type="none" w="sm" len="sm"/>
            <a:tailEnd type="none" w="sm" len="sm"/>
          </a:ln>
        </p:spPr>
      </p:pic>
      <p:pic>
        <p:nvPicPr>
          <p:cNvPr id="3090" name="Object 20" descr="C:\DOCUME~1\LOCALA~1\LOCALS~1\Temp\npo000108.tmp"/>
          <p:cNvPicPr>
            <a:picLocks noChangeAspect="1" noChangeArrowheads="1"/>
          </p:cNvPicPr>
          <p:nvPr/>
        </p:nvPicPr>
        <p:blipFill>
          <a:blip r:embed="rId18"/>
          <a:srcRect t="50945"/>
          <a:stretch>
            <a:fillRect/>
          </a:stretch>
        </p:blipFill>
        <p:spPr bwMode="auto">
          <a:xfrm>
            <a:off x="3757613" y="3884613"/>
            <a:ext cx="436562" cy="209550"/>
          </a:xfrm>
          <a:prstGeom prst="rect">
            <a:avLst/>
          </a:prstGeom>
          <a:noFill/>
          <a:ln w="9525">
            <a:noFill/>
            <a:miter lim="800000"/>
            <a:headEnd type="none" w="sm" len="sm"/>
            <a:tailEnd type="none" w="sm" len="sm"/>
          </a:ln>
        </p:spPr>
      </p:pic>
      <p:pic>
        <p:nvPicPr>
          <p:cNvPr id="3091" name="Object 27" descr="C:\DOCUME~1\LOCALA~1\LOCALS~1\Temp\npo000109.tmp"/>
          <p:cNvPicPr>
            <a:picLocks noChangeAspect="1" noChangeArrowheads="1"/>
          </p:cNvPicPr>
          <p:nvPr/>
        </p:nvPicPr>
        <p:blipFill>
          <a:blip r:embed="rId19"/>
          <a:srcRect t="13718" b="17014"/>
          <a:stretch>
            <a:fillRect/>
          </a:stretch>
        </p:blipFill>
        <p:spPr bwMode="auto">
          <a:xfrm>
            <a:off x="2403475" y="3835400"/>
            <a:ext cx="344488" cy="284163"/>
          </a:xfrm>
          <a:prstGeom prst="rect">
            <a:avLst/>
          </a:prstGeom>
          <a:noFill/>
          <a:ln w="9525">
            <a:noFill/>
            <a:miter lim="800000"/>
            <a:headEnd type="none" w="sm" len="sm"/>
            <a:tailEnd type="none" w="sm" len="sm"/>
          </a:ln>
        </p:spPr>
      </p:pic>
      <p:pic>
        <p:nvPicPr>
          <p:cNvPr id="3092" name="Object 29" descr="C:\DOCUME~1\LOCALA~1\LOCALS~1\Temp\npo00010b.tmp"/>
          <p:cNvPicPr>
            <a:picLocks noChangeAspect="1" noChangeArrowheads="1"/>
          </p:cNvPicPr>
          <p:nvPr/>
        </p:nvPicPr>
        <p:blipFill>
          <a:blip r:embed="rId20">
            <a:lum bright="24000" contrast="36000"/>
          </a:blip>
          <a:srcRect/>
          <a:stretch>
            <a:fillRect/>
          </a:stretch>
        </p:blipFill>
        <p:spPr bwMode="auto">
          <a:xfrm>
            <a:off x="4400550" y="3667125"/>
            <a:ext cx="482600" cy="420688"/>
          </a:xfrm>
          <a:prstGeom prst="rect">
            <a:avLst/>
          </a:prstGeom>
          <a:noFill/>
          <a:ln w="9525">
            <a:noFill/>
            <a:miter lim="800000"/>
            <a:headEnd type="none" w="sm" len="sm"/>
            <a:tailEnd type="none" w="sm" len="sm"/>
          </a:ln>
        </p:spPr>
      </p:pic>
      <p:pic>
        <p:nvPicPr>
          <p:cNvPr id="3093" name="Object 55" descr="C:\DOCUME~1\LOCALA~1\LOCALS~1\Temp\npo00010d.tmp"/>
          <p:cNvPicPr>
            <a:picLocks noChangeAspect="1" noChangeArrowheads="1"/>
          </p:cNvPicPr>
          <p:nvPr/>
        </p:nvPicPr>
        <p:blipFill>
          <a:blip r:embed="rId21"/>
          <a:srcRect/>
          <a:stretch>
            <a:fillRect/>
          </a:stretch>
        </p:blipFill>
        <p:spPr bwMode="auto">
          <a:xfrm>
            <a:off x="7353300" y="2497138"/>
            <a:ext cx="595313" cy="360362"/>
          </a:xfrm>
          <a:prstGeom prst="rect">
            <a:avLst/>
          </a:prstGeom>
          <a:noFill/>
          <a:ln w="9525">
            <a:noFill/>
            <a:miter lim="800000"/>
            <a:headEnd type="none" w="sm" len="sm"/>
            <a:tailEnd type="none" w="sm" len="sm"/>
          </a:ln>
        </p:spPr>
      </p:pic>
      <p:pic>
        <p:nvPicPr>
          <p:cNvPr id="3094" name="Object 62" descr="C:\DOCUME~1\LOCALA~1\LOCALS~1\Temp\npo00010e.tmp"/>
          <p:cNvPicPr>
            <a:picLocks noChangeAspect="1" noChangeArrowheads="1"/>
          </p:cNvPicPr>
          <p:nvPr/>
        </p:nvPicPr>
        <p:blipFill>
          <a:blip r:embed="rId22"/>
          <a:srcRect t="41365"/>
          <a:stretch>
            <a:fillRect/>
          </a:stretch>
        </p:blipFill>
        <p:spPr bwMode="auto">
          <a:xfrm>
            <a:off x="2722563" y="2625725"/>
            <a:ext cx="569912" cy="266700"/>
          </a:xfrm>
          <a:prstGeom prst="rect">
            <a:avLst/>
          </a:prstGeom>
          <a:noFill/>
          <a:ln w="9525">
            <a:noFill/>
            <a:miter lim="800000"/>
            <a:headEnd type="none" w="sm" len="sm"/>
            <a:tailEnd type="none" w="sm" len="sm"/>
          </a:ln>
        </p:spPr>
      </p:pic>
      <p:pic>
        <p:nvPicPr>
          <p:cNvPr id="3095" name="Object 58" descr="C:\DOCUME~1\LOCALA~1\LOCALS~1\Temp\npo00010f.tmp"/>
          <p:cNvPicPr>
            <a:picLocks noChangeAspect="1" noChangeArrowheads="1"/>
          </p:cNvPicPr>
          <p:nvPr/>
        </p:nvPicPr>
        <p:blipFill>
          <a:blip r:embed="rId23"/>
          <a:srcRect/>
          <a:stretch>
            <a:fillRect/>
          </a:stretch>
        </p:blipFill>
        <p:spPr bwMode="auto">
          <a:xfrm>
            <a:off x="8196263" y="3705225"/>
            <a:ext cx="449262" cy="336550"/>
          </a:xfrm>
          <a:prstGeom prst="rect">
            <a:avLst/>
          </a:prstGeom>
          <a:noFill/>
          <a:ln w="9525">
            <a:noFill/>
            <a:miter lim="800000"/>
            <a:headEnd type="none" w="sm" len="sm"/>
            <a:tailEnd type="none" w="sm" len="sm"/>
          </a:ln>
        </p:spPr>
      </p:pic>
      <p:pic>
        <p:nvPicPr>
          <p:cNvPr id="3096" name="Object 57" descr="C:\DOCUME~1\LOCALA~1\LOCALS~1\Temp\npo000110.tmp"/>
          <p:cNvPicPr>
            <a:picLocks noChangeAspect="1" noChangeArrowheads="1"/>
          </p:cNvPicPr>
          <p:nvPr/>
        </p:nvPicPr>
        <p:blipFill>
          <a:blip r:embed="rId24"/>
          <a:srcRect/>
          <a:stretch>
            <a:fillRect/>
          </a:stretch>
        </p:blipFill>
        <p:spPr bwMode="auto">
          <a:xfrm>
            <a:off x="7521575" y="3716338"/>
            <a:ext cx="414338" cy="311150"/>
          </a:xfrm>
          <a:prstGeom prst="rect">
            <a:avLst/>
          </a:prstGeom>
          <a:noFill/>
          <a:ln w="9525">
            <a:noFill/>
            <a:miter lim="800000"/>
            <a:headEnd type="none" w="sm" len="sm"/>
            <a:tailEnd type="none" w="sm" len="sm"/>
          </a:ln>
        </p:spPr>
      </p:pic>
      <p:pic>
        <p:nvPicPr>
          <p:cNvPr id="3097" name="Object 56" descr="C:\DOCUME~1\LOCALA~1\LOCALS~1\Temp\npo000112.tmp"/>
          <p:cNvPicPr>
            <a:picLocks noChangeAspect="1" noChangeArrowheads="1"/>
          </p:cNvPicPr>
          <p:nvPr/>
        </p:nvPicPr>
        <p:blipFill>
          <a:blip r:embed="rId25"/>
          <a:srcRect/>
          <a:stretch>
            <a:fillRect/>
          </a:stretch>
        </p:blipFill>
        <p:spPr bwMode="auto">
          <a:xfrm>
            <a:off x="6815138" y="3635375"/>
            <a:ext cx="487362" cy="366713"/>
          </a:xfrm>
          <a:prstGeom prst="rect">
            <a:avLst/>
          </a:prstGeom>
          <a:noFill/>
          <a:ln w="9525">
            <a:noFill/>
            <a:miter lim="800000"/>
            <a:headEnd type="none" w="sm" len="sm"/>
            <a:tailEnd type="none" w="sm" len="sm"/>
          </a:ln>
        </p:spPr>
      </p:pic>
      <p:pic>
        <p:nvPicPr>
          <p:cNvPr id="3098" name="Object 42" descr="C:\DOCUME~1\LOCALA~1\LOCALS~1\Temp\npo000114.tmp"/>
          <p:cNvPicPr>
            <a:picLocks noChangeAspect="1" noChangeArrowheads="1"/>
          </p:cNvPicPr>
          <p:nvPr/>
        </p:nvPicPr>
        <p:blipFill>
          <a:blip r:embed="rId26"/>
          <a:srcRect/>
          <a:stretch>
            <a:fillRect/>
          </a:stretch>
        </p:blipFill>
        <p:spPr bwMode="auto">
          <a:xfrm>
            <a:off x="2727325" y="1641475"/>
            <a:ext cx="574675" cy="377825"/>
          </a:xfrm>
          <a:prstGeom prst="rect">
            <a:avLst/>
          </a:prstGeom>
          <a:noFill/>
          <a:ln w="9525">
            <a:noFill/>
            <a:miter lim="800000"/>
            <a:headEnd type="none" w="sm" len="sm"/>
            <a:tailEnd type="none" w="sm" len="sm"/>
          </a:ln>
        </p:spPr>
      </p:pic>
      <p:pic>
        <p:nvPicPr>
          <p:cNvPr id="3099" name="Object 39" descr="C:\DOCUME~1\LOCALA~1\LOCALS~1\Temp\npo000115.tmp"/>
          <p:cNvPicPr>
            <a:picLocks noChangeAspect="1" noChangeArrowheads="1"/>
          </p:cNvPicPr>
          <p:nvPr/>
        </p:nvPicPr>
        <p:blipFill>
          <a:blip r:embed="rId27"/>
          <a:srcRect b="20428"/>
          <a:stretch>
            <a:fillRect/>
          </a:stretch>
        </p:blipFill>
        <p:spPr bwMode="auto">
          <a:xfrm>
            <a:off x="6926263" y="1703388"/>
            <a:ext cx="347662" cy="330200"/>
          </a:xfrm>
          <a:prstGeom prst="rect">
            <a:avLst/>
          </a:prstGeom>
          <a:noFill/>
          <a:ln w="9525">
            <a:noFill/>
            <a:miter lim="800000"/>
            <a:headEnd type="none" w="sm" len="sm"/>
            <a:tailEnd type="none" w="sm" len="sm"/>
          </a:ln>
        </p:spPr>
      </p:pic>
      <p:pic>
        <p:nvPicPr>
          <p:cNvPr id="3100" name="Object 50" descr="C:\DOCUME~1\LOCALA~1\LOCALS~1\Temp\npo000117.tmp"/>
          <p:cNvPicPr>
            <a:picLocks noChangeAspect="1" noChangeArrowheads="1"/>
          </p:cNvPicPr>
          <p:nvPr/>
        </p:nvPicPr>
        <p:blipFill>
          <a:blip r:embed="rId28"/>
          <a:srcRect/>
          <a:stretch>
            <a:fillRect/>
          </a:stretch>
        </p:blipFill>
        <p:spPr bwMode="auto">
          <a:xfrm>
            <a:off x="7810500" y="1614488"/>
            <a:ext cx="504825" cy="407987"/>
          </a:xfrm>
          <a:prstGeom prst="rect">
            <a:avLst/>
          </a:prstGeom>
          <a:noFill/>
          <a:ln w="9525">
            <a:noFill/>
            <a:miter lim="800000"/>
            <a:headEnd type="none" w="sm" len="sm"/>
            <a:tailEnd type="none" w="sm" len="sm"/>
          </a:ln>
        </p:spPr>
      </p:pic>
      <p:pic>
        <p:nvPicPr>
          <p:cNvPr id="3101" name="Picture 124" descr="C:\DOCUME~1\LOCALA~1\LOCALS~1\Temp\npo000119.tmp"/>
          <p:cNvPicPr>
            <a:picLocks noChangeAspect="1" noChangeArrowheads="1"/>
          </p:cNvPicPr>
          <p:nvPr/>
        </p:nvPicPr>
        <p:blipFill>
          <a:blip r:embed="rId29"/>
          <a:srcRect/>
          <a:stretch>
            <a:fillRect/>
          </a:stretch>
        </p:blipFill>
        <p:spPr bwMode="auto">
          <a:xfrm>
            <a:off x="5362575" y="542925"/>
            <a:ext cx="455613" cy="303213"/>
          </a:xfrm>
          <a:prstGeom prst="rect">
            <a:avLst/>
          </a:prstGeom>
          <a:noFill/>
          <a:ln w="12700">
            <a:noFill/>
            <a:miter lim="800000"/>
            <a:headEnd type="none" w="sm" len="sm"/>
            <a:tailEnd type="none" w="sm" len="sm"/>
          </a:ln>
        </p:spPr>
      </p:pic>
      <p:pic>
        <p:nvPicPr>
          <p:cNvPr id="3102" name="Object 49" descr="C:\DOCUME~1\LOCALA~1\LOCALS~1\Temp\npo00011b.tmp"/>
          <p:cNvPicPr>
            <a:picLocks noChangeAspect="1" noChangeArrowheads="1"/>
          </p:cNvPicPr>
          <p:nvPr/>
        </p:nvPicPr>
        <p:blipFill>
          <a:blip r:embed="rId30"/>
          <a:srcRect t="30302"/>
          <a:stretch>
            <a:fillRect/>
          </a:stretch>
        </p:blipFill>
        <p:spPr bwMode="auto">
          <a:xfrm>
            <a:off x="3797300" y="517525"/>
            <a:ext cx="587375" cy="328613"/>
          </a:xfrm>
          <a:prstGeom prst="rect">
            <a:avLst/>
          </a:prstGeom>
          <a:noFill/>
          <a:ln w="9525">
            <a:noFill/>
            <a:miter lim="800000"/>
            <a:headEnd type="none" w="sm" len="sm"/>
            <a:tailEnd type="none" w="sm" len="sm"/>
          </a:ln>
        </p:spPr>
      </p:pic>
      <p:pic>
        <p:nvPicPr>
          <p:cNvPr id="3103" name="Object 59" descr="C:\DOCUME~1\LOCALA~1\LOCALS~1\Temp\npo00011d.tmp"/>
          <p:cNvPicPr>
            <a:picLocks noChangeAspect="1" noChangeArrowheads="1"/>
          </p:cNvPicPr>
          <p:nvPr/>
        </p:nvPicPr>
        <p:blipFill>
          <a:blip r:embed="rId31"/>
          <a:srcRect t="19855" b="10695"/>
          <a:stretch>
            <a:fillRect/>
          </a:stretch>
        </p:blipFill>
        <p:spPr bwMode="auto">
          <a:xfrm>
            <a:off x="2322513" y="536575"/>
            <a:ext cx="715962" cy="331788"/>
          </a:xfrm>
          <a:prstGeom prst="rect">
            <a:avLst/>
          </a:prstGeom>
          <a:noFill/>
          <a:ln w="9525">
            <a:noFill/>
            <a:miter lim="800000"/>
            <a:headEnd type="none" w="sm" len="sm"/>
            <a:tailEnd type="none" w="sm" len="sm"/>
          </a:ln>
        </p:spPr>
      </p:pic>
      <p:sp>
        <p:nvSpPr>
          <p:cNvPr id="3104" name="AutoShape 39"/>
          <p:cNvSpPr>
            <a:spLocks noChangeArrowheads="1"/>
          </p:cNvSpPr>
          <p:nvPr/>
        </p:nvSpPr>
        <p:spPr bwMode="auto">
          <a:xfrm>
            <a:off x="1535113" y="4292600"/>
            <a:ext cx="674687" cy="2482850"/>
          </a:xfrm>
          <a:prstGeom prst="roundRect">
            <a:avLst>
              <a:gd name="adj" fmla="val 16667"/>
            </a:avLst>
          </a:prstGeom>
          <a:noFill/>
          <a:ln w="63500">
            <a:solidFill>
              <a:srgbClr val="FF0000"/>
            </a:solidFill>
            <a:round/>
            <a:headEnd type="none" w="sm" len="sm"/>
            <a:tailEnd type="none" w="sm" len="sm"/>
          </a:ln>
        </p:spPr>
        <p:txBody>
          <a:bodyPr wrap="none" anchor="ctr"/>
          <a:lstStyle/>
          <a:p>
            <a:endParaRPr lang="en-US"/>
          </a:p>
        </p:txBody>
      </p:sp>
      <p:sp>
        <p:nvSpPr>
          <p:cNvPr id="3105" name="AutoShape 40"/>
          <p:cNvSpPr>
            <a:spLocks noChangeArrowheads="1"/>
          </p:cNvSpPr>
          <p:nvPr/>
        </p:nvSpPr>
        <p:spPr bwMode="auto">
          <a:xfrm>
            <a:off x="6116638" y="5094288"/>
            <a:ext cx="866775" cy="517525"/>
          </a:xfrm>
          <a:prstGeom prst="roundRect">
            <a:avLst>
              <a:gd name="adj" fmla="val 16667"/>
            </a:avLst>
          </a:prstGeom>
          <a:noFill/>
          <a:ln w="63500">
            <a:solidFill>
              <a:srgbClr val="FF0000"/>
            </a:solidFill>
            <a:round/>
            <a:headEnd type="none" w="sm" len="sm"/>
            <a:tailEnd type="none" w="sm" len="sm"/>
          </a:ln>
        </p:spPr>
        <p:txBody>
          <a:bodyPr wrap="none" anchor="ctr"/>
          <a:lstStyle/>
          <a:p>
            <a:endParaRPr lang="en-US"/>
          </a:p>
        </p:txBody>
      </p:sp>
      <p:sp>
        <p:nvSpPr>
          <p:cNvPr id="3106" name="AutoShape 41"/>
          <p:cNvSpPr>
            <a:spLocks noChangeArrowheads="1"/>
          </p:cNvSpPr>
          <p:nvPr/>
        </p:nvSpPr>
        <p:spPr bwMode="auto">
          <a:xfrm>
            <a:off x="4289425" y="3355975"/>
            <a:ext cx="669925" cy="763588"/>
          </a:xfrm>
          <a:prstGeom prst="roundRect">
            <a:avLst>
              <a:gd name="adj" fmla="val 16667"/>
            </a:avLst>
          </a:prstGeom>
          <a:noFill/>
          <a:ln w="50800">
            <a:solidFill>
              <a:srgbClr val="FF0000"/>
            </a:solidFill>
            <a:round/>
            <a:headEnd type="none" w="sm" len="sm"/>
            <a:tailEnd type="none" w="sm" len="sm"/>
          </a:ln>
        </p:spPr>
        <p:txBody>
          <a:bodyPr wrap="none" anchor="ctr"/>
          <a:lstStyle/>
          <a:p>
            <a:endParaRPr lang="en-US"/>
          </a:p>
        </p:txBody>
      </p:sp>
      <p:sp>
        <p:nvSpPr>
          <p:cNvPr id="3107" name="AutoShape 42"/>
          <p:cNvSpPr>
            <a:spLocks noChangeArrowheads="1"/>
          </p:cNvSpPr>
          <p:nvPr/>
        </p:nvSpPr>
        <p:spPr bwMode="auto">
          <a:xfrm>
            <a:off x="4373563" y="3419475"/>
            <a:ext cx="500062" cy="627063"/>
          </a:xfrm>
          <a:prstGeom prst="roundRect">
            <a:avLst>
              <a:gd name="adj" fmla="val 16667"/>
            </a:avLst>
          </a:prstGeom>
          <a:noFill/>
          <a:ln w="38100">
            <a:solidFill>
              <a:srgbClr val="FF0000"/>
            </a:solidFill>
            <a:round/>
            <a:headEnd type="none" w="sm" len="sm"/>
            <a:tailEnd type="none" w="sm" len="sm"/>
          </a:ln>
        </p:spPr>
        <p:txBody>
          <a:bodyPr wrap="none" anchor="ctr"/>
          <a:lstStyle/>
          <a:p>
            <a:endParaRPr lang="en-US"/>
          </a:p>
        </p:txBody>
      </p:sp>
      <p:sp>
        <p:nvSpPr>
          <p:cNvPr id="3108" name="AutoShape 43"/>
          <p:cNvSpPr>
            <a:spLocks noChangeArrowheads="1"/>
          </p:cNvSpPr>
          <p:nvPr/>
        </p:nvSpPr>
        <p:spPr bwMode="auto">
          <a:xfrm>
            <a:off x="4645025" y="2319338"/>
            <a:ext cx="369888" cy="552450"/>
          </a:xfrm>
          <a:prstGeom prst="roundRect">
            <a:avLst>
              <a:gd name="adj" fmla="val 16667"/>
            </a:avLst>
          </a:prstGeom>
          <a:noFill/>
          <a:ln w="63500">
            <a:solidFill>
              <a:srgbClr val="FF0000"/>
            </a:solidFill>
            <a:round/>
            <a:headEnd type="none" w="sm" len="sm"/>
            <a:tailEnd type="none" w="sm" len="sm"/>
          </a:ln>
        </p:spPr>
        <p:txBody>
          <a:bodyPr wrap="none" anchor="ctr"/>
          <a:lstStyle/>
          <a:p>
            <a:endParaRPr lang="en-US"/>
          </a:p>
        </p:txBody>
      </p:sp>
      <p:sp>
        <p:nvSpPr>
          <p:cNvPr id="3109" name="AutoShape 44"/>
          <p:cNvSpPr>
            <a:spLocks noChangeArrowheads="1"/>
          </p:cNvSpPr>
          <p:nvPr/>
        </p:nvSpPr>
        <p:spPr bwMode="auto">
          <a:xfrm>
            <a:off x="6665913" y="2308225"/>
            <a:ext cx="581025" cy="620713"/>
          </a:xfrm>
          <a:prstGeom prst="roundRect">
            <a:avLst>
              <a:gd name="adj" fmla="val 16667"/>
            </a:avLst>
          </a:prstGeom>
          <a:noFill/>
          <a:ln w="63500">
            <a:solidFill>
              <a:srgbClr val="FF0000"/>
            </a:solidFill>
            <a:round/>
            <a:headEnd type="none" w="sm" len="sm"/>
            <a:tailEnd type="none" w="sm" len="sm"/>
          </a:ln>
        </p:spPr>
        <p:txBody>
          <a:bodyPr wrap="none" anchor="ctr"/>
          <a:lstStyle/>
          <a:p>
            <a:endParaRPr lang="en-US"/>
          </a:p>
        </p:txBody>
      </p:sp>
      <p:sp>
        <p:nvSpPr>
          <p:cNvPr id="3110" name="AutoShape 45"/>
          <p:cNvSpPr>
            <a:spLocks noChangeArrowheads="1"/>
          </p:cNvSpPr>
          <p:nvPr/>
        </p:nvSpPr>
        <p:spPr bwMode="auto">
          <a:xfrm>
            <a:off x="868363" y="4330700"/>
            <a:ext cx="581025" cy="2422525"/>
          </a:xfrm>
          <a:prstGeom prst="roundRect">
            <a:avLst>
              <a:gd name="adj" fmla="val 16667"/>
            </a:avLst>
          </a:prstGeom>
          <a:noFill/>
          <a:ln w="63500">
            <a:solidFill>
              <a:srgbClr val="3366FF"/>
            </a:solidFill>
            <a:round/>
            <a:headEnd type="none" w="sm" len="sm"/>
            <a:tailEnd type="none" w="sm" len="sm"/>
          </a:ln>
        </p:spPr>
        <p:txBody>
          <a:bodyPr wrap="none" anchor="ctr"/>
          <a:lstStyle/>
          <a:p>
            <a:endParaRPr lang="en-US"/>
          </a:p>
        </p:txBody>
      </p:sp>
      <p:sp>
        <p:nvSpPr>
          <p:cNvPr id="3111" name="AutoShape 46"/>
          <p:cNvSpPr>
            <a:spLocks noChangeArrowheads="1"/>
          </p:cNvSpPr>
          <p:nvPr/>
        </p:nvSpPr>
        <p:spPr bwMode="auto">
          <a:xfrm>
            <a:off x="2290763" y="4325938"/>
            <a:ext cx="635000" cy="2449512"/>
          </a:xfrm>
          <a:prstGeom prst="roundRect">
            <a:avLst>
              <a:gd name="adj" fmla="val 16667"/>
            </a:avLst>
          </a:prstGeom>
          <a:noFill/>
          <a:ln w="63500">
            <a:solidFill>
              <a:srgbClr val="3366FF"/>
            </a:solidFill>
            <a:round/>
            <a:headEnd type="none" w="sm" len="sm"/>
            <a:tailEnd type="none" w="sm" len="sm"/>
          </a:ln>
        </p:spPr>
        <p:txBody>
          <a:bodyPr wrap="none" anchor="ctr"/>
          <a:lstStyle/>
          <a:p>
            <a:endParaRPr lang="en-US"/>
          </a:p>
        </p:txBody>
      </p:sp>
      <p:sp>
        <p:nvSpPr>
          <p:cNvPr id="3112" name="AutoShape 47"/>
          <p:cNvSpPr>
            <a:spLocks noChangeArrowheads="1"/>
          </p:cNvSpPr>
          <p:nvPr/>
        </p:nvSpPr>
        <p:spPr bwMode="auto">
          <a:xfrm>
            <a:off x="3017838" y="3594100"/>
            <a:ext cx="573087" cy="3165475"/>
          </a:xfrm>
          <a:prstGeom prst="roundRect">
            <a:avLst>
              <a:gd name="adj" fmla="val 16667"/>
            </a:avLst>
          </a:prstGeom>
          <a:noFill/>
          <a:ln w="63500">
            <a:solidFill>
              <a:srgbClr val="3366FF"/>
            </a:solidFill>
            <a:round/>
            <a:headEnd type="none" w="sm" len="sm"/>
            <a:tailEnd type="none" w="sm" len="sm"/>
          </a:ln>
        </p:spPr>
        <p:txBody>
          <a:bodyPr wrap="none" anchor="ctr"/>
          <a:lstStyle/>
          <a:p>
            <a:endParaRPr lang="en-US"/>
          </a:p>
        </p:txBody>
      </p:sp>
      <p:sp>
        <p:nvSpPr>
          <p:cNvPr id="3113" name="AutoShape 48"/>
          <p:cNvSpPr>
            <a:spLocks noChangeArrowheads="1"/>
          </p:cNvSpPr>
          <p:nvPr/>
        </p:nvSpPr>
        <p:spPr bwMode="auto">
          <a:xfrm>
            <a:off x="3687763" y="3587750"/>
            <a:ext cx="498475" cy="519113"/>
          </a:xfrm>
          <a:prstGeom prst="roundRect">
            <a:avLst>
              <a:gd name="adj" fmla="val 16667"/>
            </a:avLst>
          </a:prstGeom>
          <a:noFill/>
          <a:ln w="63500">
            <a:solidFill>
              <a:srgbClr val="3366FF"/>
            </a:solidFill>
            <a:round/>
            <a:headEnd type="none" w="sm" len="sm"/>
            <a:tailEnd type="none" w="sm" len="sm"/>
          </a:ln>
        </p:spPr>
        <p:txBody>
          <a:bodyPr wrap="none" anchor="ctr"/>
          <a:lstStyle/>
          <a:p>
            <a:endParaRPr lang="en-US"/>
          </a:p>
        </p:txBody>
      </p:sp>
      <p:sp>
        <p:nvSpPr>
          <p:cNvPr id="3114" name="AutoShape 49"/>
          <p:cNvSpPr>
            <a:spLocks noChangeArrowheads="1"/>
          </p:cNvSpPr>
          <p:nvPr/>
        </p:nvSpPr>
        <p:spPr bwMode="auto">
          <a:xfrm>
            <a:off x="4252913" y="3287713"/>
            <a:ext cx="793750" cy="900112"/>
          </a:xfrm>
          <a:prstGeom prst="roundRect">
            <a:avLst>
              <a:gd name="adj" fmla="val 16667"/>
            </a:avLst>
          </a:prstGeom>
          <a:noFill/>
          <a:ln w="38100">
            <a:solidFill>
              <a:srgbClr val="3366FF"/>
            </a:solidFill>
            <a:round/>
            <a:headEnd type="none" w="sm" len="sm"/>
            <a:tailEnd type="none" w="sm" len="sm"/>
          </a:ln>
        </p:spPr>
        <p:txBody>
          <a:bodyPr wrap="none" anchor="ctr"/>
          <a:lstStyle/>
          <a:p>
            <a:endParaRPr lang="en-US"/>
          </a:p>
        </p:txBody>
      </p:sp>
      <p:sp>
        <p:nvSpPr>
          <p:cNvPr id="3115" name="AutoShape 50"/>
          <p:cNvSpPr>
            <a:spLocks noChangeArrowheads="1"/>
          </p:cNvSpPr>
          <p:nvPr/>
        </p:nvSpPr>
        <p:spPr bwMode="auto">
          <a:xfrm>
            <a:off x="6692900" y="3384550"/>
            <a:ext cx="2006600" cy="704850"/>
          </a:xfrm>
          <a:prstGeom prst="roundRect">
            <a:avLst>
              <a:gd name="adj" fmla="val 16667"/>
            </a:avLst>
          </a:prstGeom>
          <a:noFill/>
          <a:ln w="63500">
            <a:solidFill>
              <a:srgbClr val="3366FF"/>
            </a:solidFill>
            <a:round/>
            <a:headEnd type="none" w="sm" len="sm"/>
            <a:tailEnd type="none" w="sm" len="sm"/>
          </a:ln>
        </p:spPr>
        <p:txBody>
          <a:bodyPr wrap="none" anchor="ctr"/>
          <a:lstStyle/>
          <a:p>
            <a:endParaRPr lang="en-US"/>
          </a:p>
        </p:txBody>
      </p:sp>
      <p:sp>
        <p:nvSpPr>
          <p:cNvPr id="3116" name="AutoShape 51"/>
          <p:cNvSpPr>
            <a:spLocks noChangeArrowheads="1"/>
          </p:cNvSpPr>
          <p:nvPr/>
        </p:nvSpPr>
        <p:spPr bwMode="auto">
          <a:xfrm>
            <a:off x="6694488" y="1414463"/>
            <a:ext cx="1719262" cy="636587"/>
          </a:xfrm>
          <a:prstGeom prst="roundRect">
            <a:avLst>
              <a:gd name="adj" fmla="val 16667"/>
            </a:avLst>
          </a:prstGeom>
          <a:noFill/>
          <a:ln w="63500">
            <a:solidFill>
              <a:srgbClr val="3366FF"/>
            </a:solidFill>
            <a:round/>
            <a:headEnd type="none" w="sm" len="sm"/>
            <a:tailEnd type="none" w="sm" len="sm"/>
          </a:ln>
        </p:spPr>
        <p:txBody>
          <a:bodyPr wrap="none" anchor="ctr"/>
          <a:lstStyle/>
          <a:p>
            <a:endParaRPr lang="en-US"/>
          </a:p>
        </p:txBody>
      </p:sp>
      <p:sp>
        <p:nvSpPr>
          <p:cNvPr id="3117" name="AutoShape 52"/>
          <p:cNvSpPr>
            <a:spLocks noChangeArrowheads="1"/>
          </p:cNvSpPr>
          <p:nvPr/>
        </p:nvSpPr>
        <p:spPr bwMode="auto">
          <a:xfrm>
            <a:off x="2276475" y="1473200"/>
            <a:ext cx="1492250" cy="1414463"/>
          </a:xfrm>
          <a:prstGeom prst="roundRect">
            <a:avLst>
              <a:gd name="adj" fmla="val 16667"/>
            </a:avLst>
          </a:prstGeom>
          <a:noFill/>
          <a:ln w="50800">
            <a:solidFill>
              <a:srgbClr val="3366FF"/>
            </a:solidFill>
            <a:round/>
            <a:headEnd type="none" w="sm" len="sm"/>
            <a:tailEnd type="none" w="sm" len="sm"/>
          </a:ln>
        </p:spPr>
        <p:txBody>
          <a:bodyPr wrap="none" anchor="ctr"/>
          <a:lstStyle/>
          <a:p>
            <a:endParaRPr lang="en-US"/>
          </a:p>
        </p:txBody>
      </p:sp>
      <p:sp>
        <p:nvSpPr>
          <p:cNvPr id="3118" name="AutoShape 53"/>
          <p:cNvSpPr>
            <a:spLocks noChangeArrowheads="1"/>
          </p:cNvSpPr>
          <p:nvPr/>
        </p:nvSpPr>
        <p:spPr bwMode="auto">
          <a:xfrm>
            <a:off x="4178300" y="2311400"/>
            <a:ext cx="395288" cy="588963"/>
          </a:xfrm>
          <a:prstGeom prst="roundRect">
            <a:avLst>
              <a:gd name="adj" fmla="val 16667"/>
            </a:avLst>
          </a:prstGeom>
          <a:noFill/>
          <a:ln w="38100">
            <a:solidFill>
              <a:srgbClr val="3366FF"/>
            </a:solidFill>
            <a:round/>
            <a:headEnd type="none" w="sm" len="sm"/>
            <a:tailEnd type="none" w="sm" len="sm"/>
          </a:ln>
        </p:spPr>
        <p:txBody>
          <a:bodyPr wrap="none" anchor="ctr"/>
          <a:lstStyle/>
          <a:p>
            <a:endParaRPr lang="en-US"/>
          </a:p>
        </p:txBody>
      </p:sp>
      <p:sp>
        <p:nvSpPr>
          <p:cNvPr id="3119" name="AutoShape 54"/>
          <p:cNvSpPr>
            <a:spLocks noChangeArrowheads="1"/>
          </p:cNvSpPr>
          <p:nvPr/>
        </p:nvSpPr>
        <p:spPr bwMode="auto">
          <a:xfrm>
            <a:off x="5073650" y="2347913"/>
            <a:ext cx="450850" cy="527050"/>
          </a:xfrm>
          <a:prstGeom prst="roundRect">
            <a:avLst>
              <a:gd name="adj" fmla="val 16667"/>
            </a:avLst>
          </a:prstGeom>
          <a:noFill/>
          <a:ln w="38100">
            <a:solidFill>
              <a:srgbClr val="3366FF"/>
            </a:solidFill>
            <a:round/>
            <a:headEnd type="none" w="sm" len="sm"/>
            <a:tailEnd type="none" w="sm" len="sm"/>
          </a:ln>
        </p:spPr>
        <p:txBody>
          <a:bodyPr wrap="none" anchor="ctr"/>
          <a:lstStyle/>
          <a:p>
            <a:endParaRPr lang="en-US"/>
          </a:p>
        </p:txBody>
      </p:sp>
      <p:sp>
        <p:nvSpPr>
          <p:cNvPr id="3120" name="AutoShape 55"/>
          <p:cNvSpPr>
            <a:spLocks noChangeArrowheads="1"/>
          </p:cNvSpPr>
          <p:nvPr/>
        </p:nvSpPr>
        <p:spPr bwMode="auto">
          <a:xfrm>
            <a:off x="5595938" y="2301875"/>
            <a:ext cx="492125" cy="609600"/>
          </a:xfrm>
          <a:prstGeom prst="roundRect">
            <a:avLst>
              <a:gd name="adj" fmla="val 16667"/>
            </a:avLst>
          </a:prstGeom>
          <a:noFill/>
          <a:ln w="38100">
            <a:solidFill>
              <a:srgbClr val="3366FF"/>
            </a:solidFill>
            <a:round/>
            <a:headEnd type="none" w="sm" len="sm"/>
            <a:tailEnd type="none" w="sm" len="sm"/>
          </a:ln>
        </p:spPr>
        <p:txBody>
          <a:bodyPr wrap="none" anchor="ctr"/>
          <a:lstStyle/>
          <a:p>
            <a:endParaRPr lang="en-US"/>
          </a:p>
        </p:txBody>
      </p:sp>
      <p:sp>
        <p:nvSpPr>
          <p:cNvPr id="3121" name="AutoShape 56"/>
          <p:cNvSpPr>
            <a:spLocks noChangeArrowheads="1"/>
          </p:cNvSpPr>
          <p:nvPr/>
        </p:nvSpPr>
        <p:spPr bwMode="auto">
          <a:xfrm>
            <a:off x="6164263" y="2344738"/>
            <a:ext cx="409575" cy="549275"/>
          </a:xfrm>
          <a:prstGeom prst="roundRect">
            <a:avLst>
              <a:gd name="adj" fmla="val 16667"/>
            </a:avLst>
          </a:prstGeom>
          <a:noFill/>
          <a:ln w="38100">
            <a:solidFill>
              <a:srgbClr val="3366FF"/>
            </a:solidFill>
            <a:round/>
            <a:headEnd type="none" w="sm" len="sm"/>
            <a:tailEnd type="none" w="sm" len="sm"/>
          </a:ln>
        </p:spPr>
        <p:txBody>
          <a:bodyPr wrap="none" anchor="ctr"/>
          <a:lstStyle/>
          <a:p>
            <a:endParaRPr lang="en-US"/>
          </a:p>
        </p:txBody>
      </p:sp>
      <p:sp>
        <p:nvSpPr>
          <p:cNvPr id="3122" name="AutoShape 57"/>
          <p:cNvSpPr>
            <a:spLocks noChangeArrowheads="1"/>
          </p:cNvSpPr>
          <p:nvPr/>
        </p:nvSpPr>
        <p:spPr bwMode="auto">
          <a:xfrm>
            <a:off x="6602413" y="2251075"/>
            <a:ext cx="703262" cy="747713"/>
          </a:xfrm>
          <a:prstGeom prst="roundRect">
            <a:avLst>
              <a:gd name="adj" fmla="val 16667"/>
            </a:avLst>
          </a:prstGeom>
          <a:noFill/>
          <a:ln w="38100">
            <a:solidFill>
              <a:srgbClr val="3366FF"/>
            </a:solidFill>
            <a:round/>
            <a:headEnd type="none" w="sm" len="sm"/>
            <a:tailEnd type="none" w="sm" len="sm"/>
          </a:ln>
        </p:spPr>
        <p:txBody>
          <a:bodyPr wrap="none" anchor="ctr"/>
          <a:lstStyle/>
          <a:p>
            <a:endParaRPr lang="en-US"/>
          </a:p>
        </p:txBody>
      </p:sp>
      <p:sp>
        <p:nvSpPr>
          <p:cNvPr id="3123" name="AutoShape 58"/>
          <p:cNvSpPr>
            <a:spLocks noChangeArrowheads="1"/>
          </p:cNvSpPr>
          <p:nvPr/>
        </p:nvSpPr>
        <p:spPr bwMode="auto">
          <a:xfrm>
            <a:off x="325438" y="374650"/>
            <a:ext cx="608012" cy="536575"/>
          </a:xfrm>
          <a:prstGeom prst="roundRect">
            <a:avLst>
              <a:gd name="adj" fmla="val 16667"/>
            </a:avLst>
          </a:prstGeom>
          <a:noFill/>
          <a:ln w="63500">
            <a:solidFill>
              <a:srgbClr val="3366FF"/>
            </a:solidFill>
            <a:round/>
            <a:headEnd type="none" w="sm" len="sm"/>
            <a:tailEnd type="none" w="sm" len="sm"/>
          </a:ln>
        </p:spPr>
        <p:txBody>
          <a:bodyPr wrap="none" anchor="ctr"/>
          <a:lstStyle/>
          <a:p>
            <a:endParaRPr lang="en-US"/>
          </a:p>
        </p:txBody>
      </p:sp>
      <p:sp>
        <p:nvSpPr>
          <p:cNvPr id="3124" name="AutoShape 59"/>
          <p:cNvSpPr>
            <a:spLocks noChangeArrowheads="1"/>
          </p:cNvSpPr>
          <p:nvPr/>
        </p:nvSpPr>
        <p:spPr bwMode="auto">
          <a:xfrm>
            <a:off x="4516438" y="6121400"/>
            <a:ext cx="674687" cy="636588"/>
          </a:xfrm>
          <a:prstGeom prst="roundRect">
            <a:avLst>
              <a:gd name="adj" fmla="val 16667"/>
            </a:avLst>
          </a:prstGeom>
          <a:noFill/>
          <a:ln w="63500">
            <a:solidFill>
              <a:srgbClr val="3366FF"/>
            </a:solidFill>
            <a:round/>
            <a:headEnd type="none" w="sm" len="sm"/>
            <a:tailEnd type="none" w="sm" len="sm"/>
          </a:ln>
        </p:spPr>
        <p:txBody>
          <a:bodyPr wrap="none" anchor="ctr"/>
          <a:lstStyle/>
          <a:p>
            <a:endParaRPr lang="en-US"/>
          </a:p>
        </p:txBody>
      </p:sp>
      <p:sp>
        <p:nvSpPr>
          <p:cNvPr id="3125" name="AutoShape 60"/>
          <p:cNvSpPr>
            <a:spLocks noChangeArrowheads="1"/>
          </p:cNvSpPr>
          <p:nvPr/>
        </p:nvSpPr>
        <p:spPr bwMode="auto">
          <a:xfrm>
            <a:off x="2112963" y="355600"/>
            <a:ext cx="1104900" cy="541338"/>
          </a:xfrm>
          <a:prstGeom prst="roundRect">
            <a:avLst>
              <a:gd name="adj" fmla="val 16667"/>
            </a:avLst>
          </a:prstGeom>
          <a:noFill/>
          <a:ln w="25400">
            <a:solidFill>
              <a:srgbClr val="3366FF"/>
            </a:solidFill>
            <a:round/>
            <a:headEnd type="none" w="sm" len="sm"/>
            <a:tailEnd type="none" w="sm" len="sm"/>
          </a:ln>
        </p:spPr>
        <p:txBody>
          <a:bodyPr wrap="none" anchor="ctr"/>
          <a:lstStyle/>
          <a:p>
            <a:endParaRPr lang="en-US"/>
          </a:p>
        </p:txBody>
      </p:sp>
      <p:sp>
        <p:nvSpPr>
          <p:cNvPr id="3126" name="AutoShape 61"/>
          <p:cNvSpPr>
            <a:spLocks noChangeArrowheads="1"/>
          </p:cNvSpPr>
          <p:nvPr/>
        </p:nvSpPr>
        <p:spPr bwMode="auto">
          <a:xfrm>
            <a:off x="3568700" y="336550"/>
            <a:ext cx="1009650" cy="541338"/>
          </a:xfrm>
          <a:prstGeom prst="roundRect">
            <a:avLst>
              <a:gd name="adj" fmla="val 16667"/>
            </a:avLst>
          </a:prstGeom>
          <a:noFill/>
          <a:ln w="25400">
            <a:solidFill>
              <a:srgbClr val="3366FF"/>
            </a:solidFill>
            <a:round/>
            <a:headEnd type="none" w="sm" len="sm"/>
            <a:tailEnd type="none" w="sm" len="sm"/>
          </a:ln>
        </p:spPr>
        <p:txBody>
          <a:bodyPr wrap="none" anchor="ctr"/>
          <a:lstStyle/>
          <a:p>
            <a:endParaRPr lang="en-US"/>
          </a:p>
        </p:txBody>
      </p:sp>
      <p:sp>
        <p:nvSpPr>
          <p:cNvPr id="3127" name="AutoShape 62"/>
          <p:cNvSpPr>
            <a:spLocks noChangeArrowheads="1"/>
          </p:cNvSpPr>
          <p:nvPr/>
        </p:nvSpPr>
        <p:spPr bwMode="auto">
          <a:xfrm>
            <a:off x="6796088" y="350838"/>
            <a:ext cx="674687" cy="541337"/>
          </a:xfrm>
          <a:prstGeom prst="roundRect">
            <a:avLst>
              <a:gd name="adj" fmla="val 16667"/>
            </a:avLst>
          </a:prstGeom>
          <a:noFill/>
          <a:ln w="25400" cap="rnd">
            <a:solidFill>
              <a:srgbClr val="3366FF"/>
            </a:solidFill>
            <a:prstDash val="sysDot"/>
            <a:round/>
            <a:headEnd type="none" w="sm" len="sm"/>
            <a:tailEnd type="none" w="sm" len="sm"/>
          </a:ln>
        </p:spPr>
        <p:txBody>
          <a:bodyPr wrap="none" anchor="ctr"/>
          <a:lstStyle/>
          <a:p>
            <a:endParaRPr lang="en-US"/>
          </a:p>
        </p:txBody>
      </p:sp>
      <p:sp>
        <p:nvSpPr>
          <p:cNvPr id="3128" name="AutoShape 63"/>
          <p:cNvSpPr>
            <a:spLocks noChangeArrowheads="1"/>
          </p:cNvSpPr>
          <p:nvPr/>
        </p:nvSpPr>
        <p:spPr bwMode="auto">
          <a:xfrm>
            <a:off x="1604963" y="4360863"/>
            <a:ext cx="539750" cy="627062"/>
          </a:xfrm>
          <a:prstGeom prst="roundRect">
            <a:avLst>
              <a:gd name="adj" fmla="val 16667"/>
            </a:avLst>
          </a:prstGeom>
          <a:noFill/>
          <a:ln w="38100">
            <a:solidFill>
              <a:srgbClr val="3366FF"/>
            </a:solidFill>
            <a:round/>
            <a:headEnd type="none" w="sm" len="sm"/>
            <a:tailEnd type="none" w="sm" len="sm"/>
          </a:ln>
        </p:spPr>
        <p:txBody>
          <a:bodyPr wrap="none" anchor="ctr"/>
          <a:lstStyle/>
          <a:p>
            <a:endParaRPr lang="en-US"/>
          </a:p>
        </p:txBody>
      </p:sp>
      <p:sp>
        <p:nvSpPr>
          <p:cNvPr id="3129" name="AutoShape 64"/>
          <p:cNvSpPr>
            <a:spLocks noChangeArrowheads="1"/>
          </p:cNvSpPr>
          <p:nvPr/>
        </p:nvSpPr>
        <p:spPr bwMode="auto">
          <a:xfrm>
            <a:off x="244475" y="2314575"/>
            <a:ext cx="806450" cy="492125"/>
          </a:xfrm>
          <a:prstGeom prst="roundRect">
            <a:avLst>
              <a:gd name="adj" fmla="val 16667"/>
            </a:avLst>
          </a:prstGeom>
          <a:noFill/>
          <a:ln w="63500">
            <a:solidFill>
              <a:srgbClr val="FF0000"/>
            </a:solidFill>
            <a:round/>
            <a:headEnd type="none" w="sm" len="sm"/>
            <a:tailEnd type="none" w="sm" len="sm"/>
          </a:ln>
        </p:spPr>
        <p:txBody>
          <a:bodyPr wrap="none" anchor="ctr"/>
          <a:lstStyle/>
          <a:p>
            <a:pPr algn="ctr"/>
            <a:r>
              <a:rPr lang="en-US" sz="1400">
                <a:solidFill>
                  <a:schemeClr val="tx1"/>
                </a:solidFill>
              </a:rPr>
              <a:t>Journal</a:t>
            </a:r>
          </a:p>
          <a:p>
            <a:pPr algn="ctr"/>
            <a:r>
              <a:rPr lang="en-US" sz="1400">
                <a:solidFill>
                  <a:schemeClr val="tx1"/>
                </a:solidFill>
              </a:rPr>
              <a:t>papers</a:t>
            </a:r>
          </a:p>
        </p:txBody>
      </p:sp>
      <p:sp>
        <p:nvSpPr>
          <p:cNvPr id="3130" name="AutoShape 65"/>
          <p:cNvSpPr>
            <a:spLocks noChangeArrowheads="1"/>
          </p:cNvSpPr>
          <p:nvPr/>
        </p:nvSpPr>
        <p:spPr bwMode="auto">
          <a:xfrm>
            <a:off x="225425" y="2921000"/>
            <a:ext cx="806450" cy="457200"/>
          </a:xfrm>
          <a:prstGeom prst="roundRect">
            <a:avLst>
              <a:gd name="adj" fmla="val 16667"/>
            </a:avLst>
          </a:prstGeom>
          <a:noFill/>
          <a:ln w="63500">
            <a:solidFill>
              <a:srgbClr val="3366FF"/>
            </a:solidFill>
            <a:round/>
            <a:headEnd type="none" w="sm" len="sm"/>
            <a:tailEnd type="none" w="sm" len="sm"/>
          </a:ln>
        </p:spPr>
        <p:txBody>
          <a:bodyPr wrap="none" anchor="ctr"/>
          <a:lstStyle/>
          <a:p>
            <a:pPr algn="ctr"/>
            <a:r>
              <a:rPr lang="en-US" sz="1400">
                <a:solidFill>
                  <a:schemeClr val="tx1"/>
                </a:solidFill>
              </a:rPr>
              <a:t>Book</a:t>
            </a:r>
          </a:p>
          <a:p>
            <a:pPr algn="ctr"/>
            <a:r>
              <a:rPr lang="en-US" sz="1400">
                <a:solidFill>
                  <a:schemeClr val="tx1"/>
                </a:solidFill>
              </a:rPr>
              <a:t>chapters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Rockfish movement and habitat in</a:t>
            </a:r>
            <a:br>
              <a:rPr lang="en-US" dirty="0" smtClean="0"/>
            </a:br>
            <a:r>
              <a:rPr lang="en-US" dirty="0" smtClean="0"/>
              <a:t>Carmel Bay, California</a:t>
            </a:r>
            <a:endParaRPr lang="en-US" dirty="0"/>
          </a:p>
        </p:txBody>
      </p:sp>
      <p:pic>
        <p:nvPicPr>
          <p:cNvPr id="11267" name="Picture 2" descr="C:\f\_ecoviz\ynp\proj\09\nasa_cc+e_meeting_2009\EcoViz_CarmelActiveFishPart1_090302_jw_Raw960x540_Cln0960x0540_1.8Mbps.mp4box_Auto.jpg"/>
          <p:cNvPicPr>
            <a:picLocks noChangeAspect="1" noChangeArrowheads="1"/>
          </p:cNvPicPr>
          <p:nvPr/>
        </p:nvPicPr>
        <p:blipFill>
          <a:blip r:embed="rId2"/>
          <a:srcRect/>
          <a:stretch>
            <a:fillRect/>
          </a:stretch>
        </p:blipFill>
        <p:spPr bwMode="auto">
          <a:xfrm>
            <a:off x="0" y="1676400"/>
            <a:ext cx="91440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0"/>
          <p:cNvGraphicFramePr>
            <a:graphicFrameLocks noChangeAspect="1"/>
          </p:cNvGraphicFramePr>
          <p:nvPr/>
        </p:nvGraphicFramePr>
        <p:xfrm>
          <a:off x="0" y="1579563"/>
          <a:ext cx="9144000" cy="2981325"/>
        </p:xfrm>
        <a:graphic>
          <a:graphicData uri="http://schemas.openxmlformats.org/presentationml/2006/ole">
            <p:oleObj spid="_x0000_s1026" name="SmartDraw" r:id="rId3" imgW="11772000" imgH="3838680" progId="">
              <p:embed/>
            </p:oleObj>
          </a:graphicData>
        </a:graphic>
      </p:graphicFrame>
      <p:sp>
        <p:nvSpPr>
          <p:cNvPr id="1028" name="Line 8"/>
          <p:cNvSpPr>
            <a:spLocks noChangeShapeType="1"/>
          </p:cNvSpPr>
          <p:nvPr/>
        </p:nvSpPr>
        <p:spPr bwMode="auto">
          <a:xfrm>
            <a:off x="4414838" y="1978025"/>
            <a:ext cx="0" cy="3243263"/>
          </a:xfrm>
          <a:prstGeom prst="line">
            <a:avLst/>
          </a:prstGeom>
          <a:noFill/>
          <a:ln w="254000">
            <a:solidFill>
              <a:srgbClr val="33CCCC"/>
            </a:solidFill>
            <a:round/>
            <a:headEnd type="stealth" w="sm" len="sm"/>
            <a:tailEnd type="stealth" w="sm" len="sm"/>
          </a:ln>
        </p:spPr>
        <p:txBody>
          <a:bodyPr/>
          <a:lstStyle/>
          <a:p>
            <a:endParaRPr lang="en-US"/>
          </a:p>
        </p:txBody>
      </p:sp>
      <p:sp>
        <p:nvSpPr>
          <p:cNvPr id="1029" name="Line 5"/>
          <p:cNvSpPr>
            <a:spLocks noChangeShapeType="1"/>
          </p:cNvSpPr>
          <p:nvPr/>
        </p:nvSpPr>
        <p:spPr bwMode="auto">
          <a:xfrm>
            <a:off x="4114800" y="4183063"/>
            <a:ext cx="504825" cy="0"/>
          </a:xfrm>
          <a:prstGeom prst="line">
            <a:avLst/>
          </a:prstGeom>
          <a:noFill/>
          <a:ln w="63500">
            <a:solidFill>
              <a:srgbClr val="0000FF"/>
            </a:solidFill>
            <a:round/>
            <a:headEnd type="triangle" w="sm" len="sm"/>
            <a:tailEnd type="triangle" w="sm" len="sm"/>
          </a:ln>
        </p:spPr>
        <p:txBody>
          <a:bodyPr/>
          <a:lstStyle/>
          <a:p>
            <a:endParaRPr lang="en-US"/>
          </a:p>
        </p:txBody>
      </p:sp>
      <p:sp>
        <p:nvSpPr>
          <p:cNvPr id="1030" name="Line 6"/>
          <p:cNvSpPr>
            <a:spLocks noChangeShapeType="1"/>
          </p:cNvSpPr>
          <p:nvPr/>
        </p:nvSpPr>
        <p:spPr bwMode="auto">
          <a:xfrm>
            <a:off x="2921000" y="3073400"/>
            <a:ext cx="2832100" cy="0"/>
          </a:xfrm>
          <a:prstGeom prst="line">
            <a:avLst/>
          </a:prstGeom>
          <a:noFill/>
          <a:ln w="63500">
            <a:solidFill>
              <a:srgbClr val="808000"/>
            </a:solidFill>
            <a:round/>
            <a:headEnd type="triangle" w="sm" len="sm"/>
            <a:tailEnd type="triangle" w="sm" len="sm"/>
          </a:ln>
        </p:spPr>
        <p:txBody>
          <a:bodyPr/>
          <a:lstStyle/>
          <a:p>
            <a:endParaRPr lang="en-US"/>
          </a:p>
        </p:txBody>
      </p:sp>
      <p:sp>
        <p:nvSpPr>
          <p:cNvPr id="1031" name="Text Box 9"/>
          <p:cNvSpPr txBox="1">
            <a:spLocks noChangeArrowheads="1"/>
          </p:cNvSpPr>
          <p:nvPr/>
        </p:nvSpPr>
        <p:spPr bwMode="auto">
          <a:xfrm>
            <a:off x="1873250" y="730250"/>
            <a:ext cx="5099050" cy="1328738"/>
          </a:xfrm>
          <a:prstGeom prst="rect">
            <a:avLst/>
          </a:prstGeom>
          <a:noFill/>
          <a:ln w="12700">
            <a:noFill/>
            <a:miter lim="800000"/>
            <a:headEnd type="none" w="sm" len="sm"/>
            <a:tailEnd type="none" w="sm" len="sm"/>
          </a:ln>
        </p:spPr>
        <p:txBody>
          <a:bodyPr>
            <a:spAutoFit/>
          </a:bodyPr>
          <a:lstStyle/>
          <a:p>
            <a:pPr algn="ctr">
              <a:spcBef>
                <a:spcPct val="50000"/>
              </a:spcBef>
            </a:pPr>
            <a:r>
              <a:rPr lang="en-US">
                <a:solidFill>
                  <a:srgbClr val="669900"/>
                </a:solidFill>
              </a:rPr>
              <a:t>Broad,  Robust, Efficient</a:t>
            </a:r>
          </a:p>
          <a:p>
            <a:pPr algn="ctr">
              <a:spcBef>
                <a:spcPct val="50000"/>
              </a:spcBef>
            </a:pPr>
            <a:r>
              <a:rPr lang="en-US">
                <a:solidFill>
                  <a:srgbClr val="669900"/>
                </a:solidFill>
              </a:rPr>
              <a:t>But potentially more difficult to identify linkages between specific management environments and data products (?)</a:t>
            </a:r>
          </a:p>
        </p:txBody>
      </p:sp>
      <p:sp>
        <p:nvSpPr>
          <p:cNvPr id="1032" name="Text Box 10"/>
          <p:cNvSpPr txBox="1">
            <a:spLocks noChangeArrowheads="1"/>
          </p:cNvSpPr>
          <p:nvPr/>
        </p:nvSpPr>
        <p:spPr bwMode="auto">
          <a:xfrm>
            <a:off x="1225550" y="5219700"/>
            <a:ext cx="6365875" cy="1604963"/>
          </a:xfrm>
          <a:prstGeom prst="rect">
            <a:avLst/>
          </a:prstGeom>
          <a:noFill/>
          <a:ln w="12700">
            <a:noFill/>
            <a:miter lim="800000"/>
            <a:headEnd type="none" w="sm" len="sm"/>
            <a:tailEnd type="none" w="sm" len="sm"/>
          </a:ln>
        </p:spPr>
        <p:txBody>
          <a:bodyPr>
            <a:spAutoFit/>
          </a:bodyPr>
          <a:lstStyle/>
          <a:p>
            <a:pPr algn="ctr">
              <a:spcBef>
                <a:spcPct val="50000"/>
              </a:spcBef>
            </a:pPr>
            <a:r>
              <a:rPr lang="en-US">
                <a:solidFill>
                  <a:schemeClr val="accent2"/>
                </a:solidFill>
              </a:rPr>
              <a:t>More focused, decisions realized within project timeframe</a:t>
            </a:r>
          </a:p>
          <a:p>
            <a:pPr algn="ctr">
              <a:spcBef>
                <a:spcPct val="50000"/>
              </a:spcBef>
            </a:pPr>
            <a:r>
              <a:rPr lang="en-US">
                <a:solidFill>
                  <a:schemeClr val="accent2"/>
                </a:solidFill>
              </a:rPr>
              <a:t>But difficult to scale up &amp; generalize</a:t>
            </a:r>
          </a:p>
          <a:p>
            <a:pPr algn="ctr">
              <a:spcBef>
                <a:spcPct val="50000"/>
              </a:spcBef>
            </a:pPr>
            <a:r>
              <a:rPr lang="en-US">
                <a:solidFill>
                  <a:schemeClr val="accent2"/>
                </a:solidFill>
              </a:rPr>
              <a:t>Therefore costly</a:t>
            </a:r>
          </a:p>
          <a:p>
            <a:pPr algn="ctr">
              <a:spcBef>
                <a:spcPct val="50000"/>
              </a:spcBef>
            </a:pPr>
            <a:endParaRPr lang="en-US">
              <a:solidFill>
                <a:schemeClr val="accent2"/>
              </a:solidFill>
            </a:endParaRPr>
          </a:p>
        </p:txBody>
      </p:sp>
      <p:sp>
        <p:nvSpPr>
          <p:cNvPr id="1033" name="Oval 11"/>
          <p:cNvSpPr>
            <a:spLocks noChangeArrowheads="1"/>
          </p:cNvSpPr>
          <p:nvPr/>
        </p:nvSpPr>
        <p:spPr bwMode="auto">
          <a:xfrm>
            <a:off x="3117850" y="3835400"/>
            <a:ext cx="2771775" cy="941388"/>
          </a:xfrm>
          <a:prstGeom prst="ellipse">
            <a:avLst/>
          </a:prstGeom>
          <a:noFill/>
          <a:ln w="50800">
            <a:solidFill>
              <a:srgbClr val="FF0000"/>
            </a:solidFill>
            <a:round/>
            <a:headEnd type="none" w="sm" len="sm"/>
            <a:tailEnd type="none" w="sm" len="sm"/>
          </a:ln>
        </p:spPr>
        <p:txBody>
          <a:bodyPr wrap="none" anchor="ctr"/>
          <a:lstStyle/>
          <a:p>
            <a:endParaRPr lang="en-US"/>
          </a:p>
        </p:txBody>
      </p:sp>
      <p:sp>
        <p:nvSpPr>
          <p:cNvPr id="1034" name="Text Box 12"/>
          <p:cNvSpPr txBox="1">
            <a:spLocks noChangeArrowheads="1"/>
          </p:cNvSpPr>
          <p:nvPr/>
        </p:nvSpPr>
        <p:spPr bwMode="auto">
          <a:xfrm>
            <a:off x="5462588" y="4583113"/>
            <a:ext cx="1804987" cy="457200"/>
          </a:xfrm>
          <a:prstGeom prst="rect">
            <a:avLst/>
          </a:prstGeom>
          <a:noFill/>
          <a:ln w="12700">
            <a:noFill/>
            <a:miter lim="800000"/>
            <a:headEnd type="none" w="sm" len="sm"/>
            <a:tailEnd type="none" w="sm" len="sm"/>
          </a:ln>
        </p:spPr>
        <p:txBody>
          <a:bodyPr>
            <a:spAutoFit/>
          </a:bodyPr>
          <a:lstStyle/>
          <a:p>
            <a:pPr algn="ctr">
              <a:spcBef>
                <a:spcPct val="50000"/>
              </a:spcBef>
            </a:pPr>
            <a:r>
              <a:rPr lang="en-US" sz="2400">
                <a:solidFill>
                  <a:srgbClr val="CC0000"/>
                </a:solidFill>
              </a:rPr>
              <a:t>This project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92075"/>
            <a:ext cx="8110538" cy="654050"/>
          </a:xfrm>
        </p:spPr>
        <p:txBody>
          <a:bodyPr/>
          <a:lstStyle/>
          <a:p>
            <a:pPr>
              <a:defRPr/>
            </a:pPr>
            <a:r>
              <a:rPr lang="en-US" sz="2400" dirty="0" smtClean="0"/>
              <a:t>Scale-dependency of interactions between</a:t>
            </a:r>
            <a:br>
              <a:rPr lang="en-US" sz="2400" dirty="0" smtClean="0"/>
            </a:br>
            <a:r>
              <a:rPr lang="en-US" sz="2400" dirty="0" smtClean="0"/>
              <a:t>ecology, administration, and outcomes</a:t>
            </a:r>
            <a:endParaRPr lang="en-US" sz="2400" dirty="0"/>
          </a:p>
        </p:txBody>
      </p:sp>
      <p:cxnSp>
        <p:nvCxnSpPr>
          <p:cNvPr id="6147" name="Straight Arrow Connector 3"/>
          <p:cNvCxnSpPr>
            <a:cxnSpLocks noChangeShapeType="1"/>
          </p:cNvCxnSpPr>
          <p:nvPr/>
        </p:nvCxnSpPr>
        <p:spPr bwMode="auto">
          <a:xfrm rot="5400000" flipH="1" flipV="1">
            <a:off x="347662" y="2936876"/>
            <a:ext cx="3419475" cy="6350"/>
          </a:xfrm>
          <a:prstGeom prst="straightConnector1">
            <a:avLst/>
          </a:prstGeom>
          <a:noFill/>
          <a:ln w="76200" algn="ctr">
            <a:solidFill>
              <a:srgbClr val="FFFF00"/>
            </a:solidFill>
            <a:round/>
            <a:headEnd type="none" w="sm" len="sm"/>
            <a:tailEnd type="arrow" w="med" len="med"/>
          </a:ln>
        </p:spPr>
      </p:cxnSp>
      <p:cxnSp>
        <p:nvCxnSpPr>
          <p:cNvPr id="6148" name="Straight Arrow Connector 4"/>
          <p:cNvCxnSpPr>
            <a:cxnSpLocks noChangeShapeType="1"/>
          </p:cNvCxnSpPr>
          <p:nvPr/>
        </p:nvCxnSpPr>
        <p:spPr bwMode="auto">
          <a:xfrm>
            <a:off x="2068513" y="4649788"/>
            <a:ext cx="2271712" cy="1265237"/>
          </a:xfrm>
          <a:prstGeom prst="straightConnector1">
            <a:avLst/>
          </a:prstGeom>
          <a:noFill/>
          <a:ln w="76200" algn="ctr">
            <a:solidFill>
              <a:srgbClr val="FFFF00"/>
            </a:solidFill>
            <a:round/>
            <a:headEnd type="none" w="sm" len="sm"/>
            <a:tailEnd type="arrow" w="med" len="med"/>
          </a:ln>
        </p:spPr>
      </p:cxnSp>
      <p:cxnSp>
        <p:nvCxnSpPr>
          <p:cNvPr id="6150" name="Straight Connector 10"/>
          <p:cNvCxnSpPr>
            <a:cxnSpLocks noChangeShapeType="1"/>
          </p:cNvCxnSpPr>
          <p:nvPr/>
        </p:nvCxnSpPr>
        <p:spPr bwMode="auto">
          <a:xfrm flipV="1">
            <a:off x="2060575" y="1160463"/>
            <a:ext cx="2349500" cy="112712"/>
          </a:xfrm>
          <a:prstGeom prst="line">
            <a:avLst/>
          </a:prstGeom>
          <a:noFill/>
          <a:ln w="25400" algn="ctr">
            <a:solidFill>
              <a:srgbClr val="FFFF00"/>
            </a:solidFill>
            <a:round/>
            <a:headEnd type="none" w="sm" len="sm"/>
            <a:tailEnd type="none" w="sm" len="sm"/>
          </a:ln>
        </p:spPr>
      </p:cxnSp>
      <p:cxnSp>
        <p:nvCxnSpPr>
          <p:cNvPr id="6151" name="Straight Arrow Connector 15"/>
          <p:cNvCxnSpPr>
            <a:cxnSpLocks noChangeShapeType="1"/>
          </p:cNvCxnSpPr>
          <p:nvPr/>
        </p:nvCxnSpPr>
        <p:spPr bwMode="auto">
          <a:xfrm rot="16200000" flipV="1">
            <a:off x="3609975" y="2881313"/>
            <a:ext cx="2898775" cy="19050"/>
          </a:xfrm>
          <a:prstGeom prst="straightConnector1">
            <a:avLst/>
          </a:prstGeom>
          <a:noFill/>
          <a:ln w="76200" algn="ctr">
            <a:solidFill>
              <a:srgbClr val="FFC000"/>
            </a:solidFill>
            <a:round/>
            <a:headEnd type="none" w="sm" len="sm"/>
            <a:tailEnd type="arrow" w="med" len="med"/>
          </a:ln>
        </p:spPr>
      </p:cxnSp>
      <p:cxnSp>
        <p:nvCxnSpPr>
          <p:cNvPr id="6152" name="Straight Arrow Connector 16"/>
          <p:cNvCxnSpPr>
            <a:cxnSpLocks noChangeShapeType="1"/>
          </p:cNvCxnSpPr>
          <p:nvPr/>
        </p:nvCxnSpPr>
        <p:spPr bwMode="auto">
          <a:xfrm>
            <a:off x="5057775" y="4283075"/>
            <a:ext cx="2109788" cy="844550"/>
          </a:xfrm>
          <a:prstGeom prst="straightConnector1">
            <a:avLst/>
          </a:prstGeom>
          <a:noFill/>
          <a:ln w="76200" algn="ctr">
            <a:solidFill>
              <a:srgbClr val="FFC000"/>
            </a:solidFill>
            <a:round/>
            <a:headEnd type="none" w="sm" len="sm"/>
            <a:tailEnd type="arrow" w="med" len="med"/>
          </a:ln>
        </p:spPr>
      </p:cxnSp>
      <p:cxnSp>
        <p:nvCxnSpPr>
          <p:cNvPr id="6153" name="Straight Connector 17"/>
          <p:cNvCxnSpPr>
            <a:cxnSpLocks noChangeShapeType="1"/>
          </p:cNvCxnSpPr>
          <p:nvPr/>
        </p:nvCxnSpPr>
        <p:spPr bwMode="auto">
          <a:xfrm rot="5400000" flipH="1" flipV="1">
            <a:off x="5288757" y="3221831"/>
            <a:ext cx="3735388" cy="34925"/>
          </a:xfrm>
          <a:prstGeom prst="line">
            <a:avLst/>
          </a:prstGeom>
          <a:noFill/>
          <a:ln w="25400" algn="ctr">
            <a:solidFill>
              <a:srgbClr val="FFC000"/>
            </a:solidFill>
            <a:round/>
            <a:headEnd type="none" w="sm" len="sm"/>
            <a:tailEnd type="none" w="sm" len="sm"/>
          </a:ln>
        </p:spPr>
      </p:cxnSp>
      <p:cxnSp>
        <p:nvCxnSpPr>
          <p:cNvPr id="6154" name="Straight Connector 18"/>
          <p:cNvCxnSpPr>
            <a:cxnSpLocks noChangeShapeType="1"/>
          </p:cNvCxnSpPr>
          <p:nvPr/>
        </p:nvCxnSpPr>
        <p:spPr bwMode="auto">
          <a:xfrm flipV="1">
            <a:off x="5049838" y="1365250"/>
            <a:ext cx="2117725" cy="111125"/>
          </a:xfrm>
          <a:prstGeom prst="line">
            <a:avLst/>
          </a:prstGeom>
          <a:noFill/>
          <a:ln w="25400" algn="ctr">
            <a:solidFill>
              <a:srgbClr val="FFC000"/>
            </a:solidFill>
            <a:round/>
            <a:headEnd type="none" w="sm" len="sm"/>
            <a:tailEnd type="none" w="sm" len="sm"/>
          </a:ln>
        </p:spPr>
      </p:cxnSp>
      <p:cxnSp>
        <p:nvCxnSpPr>
          <p:cNvPr id="6155" name="Straight Connector 25"/>
          <p:cNvCxnSpPr>
            <a:cxnSpLocks noChangeShapeType="1"/>
          </p:cNvCxnSpPr>
          <p:nvPr/>
        </p:nvCxnSpPr>
        <p:spPr bwMode="auto">
          <a:xfrm flipV="1">
            <a:off x="4421188" y="5246688"/>
            <a:ext cx="2859087" cy="800100"/>
          </a:xfrm>
          <a:prstGeom prst="line">
            <a:avLst/>
          </a:prstGeom>
          <a:noFill/>
          <a:ln w="63500" algn="ctr">
            <a:solidFill>
              <a:srgbClr val="FFFF00"/>
            </a:solidFill>
            <a:prstDash val="sysDot"/>
            <a:round/>
            <a:headEnd type="arrow" w="sm" len="sm"/>
            <a:tailEnd type="arrow" w="sm" len="sm"/>
          </a:ln>
        </p:spPr>
      </p:cxnSp>
      <p:sp>
        <p:nvSpPr>
          <p:cNvPr id="6156" name="TextBox 29"/>
          <p:cNvSpPr txBox="1">
            <a:spLocks noChangeArrowheads="1"/>
          </p:cNvSpPr>
          <p:nvPr/>
        </p:nvSpPr>
        <p:spPr bwMode="auto">
          <a:xfrm>
            <a:off x="0" y="2595563"/>
            <a:ext cx="2025650" cy="708025"/>
          </a:xfrm>
          <a:prstGeom prst="rect">
            <a:avLst/>
          </a:prstGeom>
          <a:noFill/>
          <a:ln w="9525">
            <a:noFill/>
            <a:miter lim="800000"/>
            <a:headEnd/>
            <a:tailEnd/>
          </a:ln>
        </p:spPr>
        <p:txBody>
          <a:bodyPr>
            <a:spAutoFit/>
          </a:bodyPr>
          <a:lstStyle/>
          <a:p>
            <a:pPr algn="ctr"/>
            <a:r>
              <a:rPr lang="en-US" sz="2000">
                <a:solidFill>
                  <a:schemeClr val="bg1"/>
                </a:solidFill>
              </a:rPr>
              <a:t>Management scale</a:t>
            </a:r>
          </a:p>
        </p:txBody>
      </p:sp>
      <p:sp>
        <p:nvSpPr>
          <p:cNvPr id="6157" name="TextBox 30"/>
          <p:cNvSpPr txBox="1">
            <a:spLocks noChangeArrowheads="1"/>
          </p:cNvSpPr>
          <p:nvPr/>
        </p:nvSpPr>
        <p:spPr bwMode="auto">
          <a:xfrm>
            <a:off x="401638" y="1579563"/>
            <a:ext cx="1565275" cy="339725"/>
          </a:xfrm>
          <a:prstGeom prst="rect">
            <a:avLst/>
          </a:prstGeom>
          <a:noFill/>
          <a:ln w="9525">
            <a:noFill/>
            <a:miter lim="800000"/>
            <a:headEnd/>
            <a:tailEnd/>
          </a:ln>
        </p:spPr>
        <p:txBody>
          <a:bodyPr>
            <a:spAutoFit/>
          </a:bodyPr>
          <a:lstStyle/>
          <a:p>
            <a:pPr algn="r"/>
            <a:r>
              <a:rPr lang="en-US" sz="1600">
                <a:solidFill>
                  <a:schemeClr val="bg1"/>
                </a:solidFill>
              </a:rPr>
              <a:t>Agency</a:t>
            </a:r>
          </a:p>
        </p:txBody>
      </p:sp>
      <p:sp>
        <p:nvSpPr>
          <p:cNvPr id="6158" name="TextBox 31"/>
          <p:cNvSpPr txBox="1">
            <a:spLocks noChangeArrowheads="1"/>
          </p:cNvSpPr>
          <p:nvPr/>
        </p:nvSpPr>
        <p:spPr bwMode="auto">
          <a:xfrm>
            <a:off x="334963" y="4144963"/>
            <a:ext cx="1566862" cy="338137"/>
          </a:xfrm>
          <a:prstGeom prst="rect">
            <a:avLst/>
          </a:prstGeom>
          <a:noFill/>
          <a:ln w="9525">
            <a:noFill/>
            <a:miter lim="800000"/>
            <a:headEnd/>
            <a:tailEnd/>
          </a:ln>
        </p:spPr>
        <p:txBody>
          <a:bodyPr>
            <a:spAutoFit/>
          </a:bodyPr>
          <a:lstStyle/>
          <a:p>
            <a:pPr algn="r"/>
            <a:r>
              <a:rPr lang="en-US" sz="1600">
                <a:solidFill>
                  <a:schemeClr val="bg1"/>
                </a:solidFill>
              </a:rPr>
              <a:t>Staff</a:t>
            </a:r>
          </a:p>
        </p:txBody>
      </p:sp>
      <p:sp>
        <p:nvSpPr>
          <p:cNvPr id="6159" name="TextBox 32"/>
          <p:cNvSpPr txBox="1">
            <a:spLocks noChangeArrowheads="1"/>
          </p:cNvSpPr>
          <p:nvPr/>
        </p:nvSpPr>
        <p:spPr bwMode="auto">
          <a:xfrm rot="-1248453">
            <a:off x="1258888" y="4813300"/>
            <a:ext cx="1044575" cy="338138"/>
          </a:xfrm>
          <a:prstGeom prst="rect">
            <a:avLst/>
          </a:prstGeom>
          <a:noFill/>
          <a:ln w="9525">
            <a:noFill/>
            <a:miter lim="800000"/>
            <a:headEnd/>
            <a:tailEnd/>
          </a:ln>
        </p:spPr>
        <p:txBody>
          <a:bodyPr>
            <a:spAutoFit/>
          </a:bodyPr>
          <a:lstStyle/>
          <a:p>
            <a:pPr algn="ctr"/>
            <a:r>
              <a:rPr lang="en-US" sz="1600">
                <a:solidFill>
                  <a:srgbClr val="FFFF00"/>
                </a:solidFill>
              </a:rPr>
              <a:t>Species</a:t>
            </a:r>
          </a:p>
        </p:txBody>
      </p:sp>
      <p:sp>
        <p:nvSpPr>
          <p:cNvPr id="6160" name="TextBox 33"/>
          <p:cNvSpPr txBox="1">
            <a:spLocks noChangeArrowheads="1"/>
          </p:cNvSpPr>
          <p:nvPr/>
        </p:nvSpPr>
        <p:spPr bwMode="auto">
          <a:xfrm rot="-1771401">
            <a:off x="2662238" y="6103938"/>
            <a:ext cx="1543050" cy="400050"/>
          </a:xfrm>
          <a:prstGeom prst="rect">
            <a:avLst/>
          </a:prstGeom>
          <a:noFill/>
          <a:ln w="9525">
            <a:noFill/>
            <a:miter lim="800000"/>
            <a:headEnd/>
            <a:tailEnd/>
          </a:ln>
        </p:spPr>
        <p:txBody>
          <a:bodyPr>
            <a:spAutoFit/>
          </a:bodyPr>
          <a:lstStyle/>
          <a:p>
            <a:pPr algn="ctr"/>
            <a:r>
              <a:rPr lang="en-US" sz="2000">
                <a:solidFill>
                  <a:srgbClr val="FFFF00"/>
                </a:solidFill>
              </a:rPr>
              <a:t>Ecosystem</a:t>
            </a:r>
          </a:p>
        </p:txBody>
      </p:sp>
      <p:sp>
        <p:nvSpPr>
          <p:cNvPr id="6161" name="TextBox 34"/>
          <p:cNvSpPr txBox="1">
            <a:spLocks noChangeArrowheads="1"/>
          </p:cNvSpPr>
          <p:nvPr/>
        </p:nvSpPr>
        <p:spPr bwMode="auto">
          <a:xfrm rot="-1547044">
            <a:off x="1073150" y="5613400"/>
            <a:ext cx="1668463" cy="831850"/>
          </a:xfrm>
          <a:prstGeom prst="rect">
            <a:avLst/>
          </a:prstGeom>
          <a:noFill/>
          <a:ln w="9525">
            <a:noFill/>
            <a:miter lim="800000"/>
            <a:headEnd/>
            <a:tailEnd/>
          </a:ln>
        </p:spPr>
        <p:txBody>
          <a:bodyPr>
            <a:spAutoFit/>
          </a:bodyPr>
          <a:lstStyle/>
          <a:p>
            <a:pPr algn="ctr"/>
            <a:r>
              <a:rPr lang="en-US" sz="2400">
                <a:solidFill>
                  <a:srgbClr val="FFFF00"/>
                </a:solidFill>
              </a:rPr>
              <a:t>Ecological scale</a:t>
            </a:r>
          </a:p>
        </p:txBody>
      </p:sp>
      <p:sp>
        <p:nvSpPr>
          <p:cNvPr id="6162" name="TextBox 41"/>
          <p:cNvSpPr txBox="1">
            <a:spLocks noChangeArrowheads="1"/>
          </p:cNvSpPr>
          <p:nvPr/>
        </p:nvSpPr>
        <p:spPr bwMode="auto">
          <a:xfrm rot="1672796">
            <a:off x="5908675" y="5718175"/>
            <a:ext cx="1670050" cy="830263"/>
          </a:xfrm>
          <a:prstGeom prst="rect">
            <a:avLst/>
          </a:prstGeom>
          <a:noFill/>
          <a:ln w="9525">
            <a:noFill/>
            <a:miter lim="800000"/>
            <a:headEnd/>
            <a:tailEnd/>
          </a:ln>
        </p:spPr>
        <p:txBody>
          <a:bodyPr>
            <a:spAutoFit/>
          </a:bodyPr>
          <a:lstStyle/>
          <a:p>
            <a:pPr algn="ctr"/>
            <a:r>
              <a:rPr lang="en-US" sz="2400">
                <a:solidFill>
                  <a:srgbClr val="FFC000"/>
                </a:solidFill>
              </a:rPr>
              <a:t> Outcome scale</a:t>
            </a:r>
          </a:p>
        </p:txBody>
      </p:sp>
      <p:sp>
        <p:nvSpPr>
          <p:cNvPr id="6163" name="TextBox 42"/>
          <p:cNvSpPr txBox="1">
            <a:spLocks noChangeArrowheads="1"/>
          </p:cNvSpPr>
          <p:nvPr/>
        </p:nvSpPr>
        <p:spPr bwMode="auto">
          <a:xfrm rot="1146406">
            <a:off x="7145338" y="5281613"/>
            <a:ext cx="1417637" cy="369887"/>
          </a:xfrm>
          <a:prstGeom prst="rect">
            <a:avLst/>
          </a:prstGeom>
          <a:noFill/>
          <a:ln w="9525">
            <a:noFill/>
            <a:miter lim="800000"/>
            <a:headEnd/>
            <a:tailEnd/>
          </a:ln>
        </p:spPr>
        <p:txBody>
          <a:bodyPr>
            <a:spAutoFit/>
          </a:bodyPr>
          <a:lstStyle/>
          <a:p>
            <a:pPr algn="ctr"/>
            <a:r>
              <a:rPr lang="en-US">
                <a:solidFill>
                  <a:srgbClr val="FFC000"/>
                </a:solidFill>
              </a:rPr>
              <a:t> Decisions</a:t>
            </a:r>
          </a:p>
        </p:txBody>
      </p:sp>
      <p:sp>
        <p:nvSpPr>
          <p:cNvPr id="6164" name="TextBox 43"/>
          <p:cNvSpPr txBox="1">
            <a:spLocks noChangeArrowheads="1"/>
          </p:cNvSpPr>
          <p:nvPr/>
        </p:nvSpPr>
        <p:spPr bwMode="auto">
          <a:xfrm rot="1664701">
            <a:off x="4400550" y="6130925"/>
            <a:ext cx="1360488" cy="369888"/>
          </a:xfrm>
          <a:prstGeom prst="rect">
            <a:avLst/>
          </a:prstGeom>
          <a:noFill/>
          <a:ln w="9525">
            <a:noFill/>
            <a:miter lim="800000"/>
            <a:headEnd/>
            <a:tailEnd/>
          </a:ln>
        </p:spPr>
        <p:txBody>
          <a:bodyPr>
            <a:spAutoFit/>
          </a:bodyPr>
          <a:lstStyle/>
          <a:p>
            <a:pPr algn="ctr"/>
            <a:r>
              <a:rPr lang="en-US">
                <a:solidFill>
                  <a:srgbClr val="FFC000"/>
                </a:solidFill>
              </a:rPr>
              <a:t> Policies</a:t>
            </a:r>
          </a:p>
        </p:txBody>
      </p:sp>
      <p:sp>
        <p:nvSpPr>
          <p:cNvPr id="45" name="Oval 44"/>
          <p:cNvSpPr/>
          <p:nvPr/>
        </p:nvSpPr>
        <p:spPr bwMode="auto">
          <a:xfrm>
            <a:off x="5170488" y="3503613"/>
            <a:ext cx="646112" cy="865187"/>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a:lstStyle/>
          <a:p>
            <a:pPr>
              <a:defRPr/>
            </a:pPr>
            <a:r>
              <a:rPr lang="en-US" sz="3600" dirty="0" smtClean="0">
                <a:solidFill>
                  <a:schemeClr val="tx1">
                    <a:lumMod val="95000"/>
                    <a:lumOff val="5000"/>
                  </a:schemeClr>
                </a:solidFill>
              </a:rPr>
              <a:t>A</a:t>
            </a:r>
            <a:endParaRPr lang="en-US" sz="3600" dirty="0">
              <a:solidFill>
                <a:schemeClr val="tx1">
                  <a:lumMod val="95000"/>
                  <a:lumOff val="5000"/>
                </a:schemeClr>
              </a:solidFill>
            </a:endParaRPr>
          </a:p>
        </p:txBody>
      </p:sp>
      <p:cxnSp>
        <p:nvCxnSpPr>
          <p:cNvPr id="6166" name="Straight Connector 46"/>
          <p:cNvCxnSpPr>
            <a:cxnSpLocks noChangeShapeType="1"/>
          </p:cNvCxnSpPr>
          <p:nvPr/>
        </p:nvCxnSpPr>
        <p:spPr bwMode="auto">
          <a:xfrm flipV="1">
            <a:off x="2039938" y="4305300"/>
            <a:ext cx="3059112" cy="336550"/>
          </a:xfrm>
          <a:prstGeom prst="line">
            <a:avLst/>
          </a:prstGeom>
          <a:noFill/>
          <a:ln w="12700" algn="ctr">
            <a:solidFill>
              <a:srgbClr val="FFFF00"/>
            </a:solidFill>
            <a:prstDash val="sysDot"/>
            <a:round/>
            <a:headEnd type="none" w="sm" len="sm"/>
            <a:tailEnd type="none" w="sm" len="sm"/>
          </a:ln>
        </p:spPr>
      </p:cxnSp>
      <p:sp>
        <p:nvSpPr>
          <p:cNvPr id="48" name="Oval 47"/>
          <p:cNvSpPr/>
          <p:nvPr/>
        </p:nvSpPr>
        <p:spPr bwMode="auto">
          <a:xfrm>
            <a:off x="3475038" y="1322388"/>
            <a:ext cx="781050" cy="1068387"/>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a:lstStyle/>
          <a:p>
            <a:pPr>
              <a:defRPr/>
            </a:pPr>
            <a:r>
              <a:rPr lang="en-US" sz="4400" dirty="0" smtClean="0">
                <a:solidFill>
                  <a:schemeClr val="tx1">
                    <a:lumMod val="95000"/>
                    <a:lumOff val="5000"/>
                  </a:schemeClr>
                </a:solidFill>
              </a:rPr>
              <a:t>D</a:t>
            </a:r>
            <a:endParaRPr lang="en-US" sz="4400" dirty="0">
              <a:solidFill>
                <a:schemeClr val="tx1">
                  <a:lumMod val="95000"/>
                  <a:lumOff val="5000"/>
                </a:schemeClr>
              </a:solidFill>
            </a:endParaRPr>
          </a:p>
        </p:txBody>
      </p:sp>
      <p:sp>
        <p:nvSpPr>
          <p:cNvPr id="49" name="Oval 48"/>
          <p:cNvSpPr/>
          <p:nvPr/>
        </p:nvSpPr>
        <p:spPr bwMode="auto">
          <a:xfrm>
            <a:off x="2178050" y="3873500"/>
            <a:ext cx="719138" cy="9017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a:lstStyle/>
          <a:p>
            <a:pPr>
              <a:defRPr/>
            </a:pPr>
            <a:r>
              <a:rPr lang="en-US" sz="3600" dirty="0" smtClean="0">
                <a:solidFill>
                  <a:schemeClr val="tx1">
                    <a:lumMod val="95000"/>
                    <a:lumOff val="5000"/>
                  </a:schemeClr>
                </a:solidFill>
              </a:rPr>
              <a:t>C</a:t>
            </a:r>
            <a:endParaRPr lang="en-US" sz="3600" dirty="0">
              <a:solidFill>
                <a:schemeClr val="tx1">
                  <a:lumMod val="95000"/>
                  <a:lumOff val="5000"/>
                </a:schemeClr>
              </a:solidFill>
            </a:endParaRPr>
          </a:p>
        </p:txBody>
      </p:sp>
      <p:sp>
        <p:nvSpPr>
          <p:cNvPr id="50" name="Oval 49"/>
          <p:cNvSpPr/>
          <p:nvPr/>
        </p:nvSpPr>
        <p:spPr bwMode="auto">
          <a:xfrm>
            <a:off x="6375400" y="1508125"/>
            <a:ext cx="719138" cy="9017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a:lstStyle/>
          <a:p>
            <a:pPr>
              <a:defRPr/>
            </a:pPr>
            <a:r>
              <a:rPr lang="en-US" sz="3600" dirty="0" smtClean="0">
                <a:solidFill>
                  <a:schemeClr val="tx1">
                    <a:lumMod val="95000"/>
                    <a:lumOff val="5000"/>
                  </a:schemeClr>
                </a:solidFill>
              </a:rPr>
              <a:t>B</a:t>
            </a:r>
            <a:endParaRPr lang="en-US" sz="3600" dirty="0">
              <a:solidFill>
                <a:schemeClr val="tx1">
                  <a:lumMod val="95000"/>
                  <a:lumOff val="5000"/>
                </a:schemeClr>
              </a:solidFill>
            </a:endParaRPr>
          </a:p>
        </p:txBody>
      </p:sp>
      <p:cxnSp>
        <p:nvCxnSpPr>
          <p:cNvPr id="6149" name="Straight Connector 9"/>
          <p:cNvCxnSpPr>
            <a:cxnSpLocks noChangeShapeType="1"/>
          </p:cNvCxnSpPr>
          <p:nvPr/>
        </p:nvCxnSpPr>
        <p:spPr bwMode="auto">
          <a:xfrm rot="5400000" flipH="1" flipV="1">
            <a:off x="1997868" y="3517107"/>
            <a:ext cx="4760913" cy="63500"/>
          </a:xfrm>
          <a:prstGeom prst="line">
            <a:avLst/>
          </a:prstGeom>
          <a:noFill/>
          <a:ln w="25400" algn="ctr">
            <a:solidFill>
              <a:srgbClr val="FFFF00"/>
            </a:solidFill>
            <a:round/>
            <a:headEnd type="none" w="sm" len="sm"/>
            <a:tailEnd type="none" w="sm" len="sm"/>
          </a:ln>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92075"/>
            <a:ext cx="8110538" cy="654050"/>
          </a:xfrm>
        </p:spPr>
        <p:txBody>
          <a:bodyPr/>
          <a:lstStyle/>
          <a:p>
            <a:pPr>
              <a:defRPr/>
            </a:pPr>
            <a:r>
              <a:rPr lang="en-US" sz="2400" dirty="0" smtClean="0"/>
              <a:t>Scale-dependency of interactions between</a:t>
            </a:r>
            <a:br>
              <a:rPr lang="en-US" sz="2400" dirty="0" smtClean="0"/>
            </a:br>
            <a:r>
              <a:rPr lang="en-US" sz="2400" dirty="0" smtClean="0"/>
              <a:t>ecology, administration, and outcomes</a:t>
            </a:r>
            <a:endParaRPr lang="en-US" sz="2400" dirty="0"/>
          </a:p>
        </p:txBody>
      </p:sp>
      <p:cxnSp>
        <p:nvCxnSpPr>
          <p:cNvPr id="6147" name="Straight Arrow Connector 3"/>
          <p:cNvCxnSpPr>
            <a:cxnSpLocks noChangeShapeType="1"/>
          </p:cNvCxnSpPr>
          <p:nvPr/>
        </p:nvCxnSpPr>
        <p:spPr bwMode="auto">
          <a:xfrm rot="5400000" flipH="1" flipV="1">
            <a:off x="347662" y="2936876"/>
            <a:ext cx="3419475" cy="6350"/>
          </a:xfrm>
          <a:prstGeom prst="straightConnector1">
            <a:avLst/>
          </a:prstGeom>
          <a:noFill/>
          <a:ln w="76200" algn="ctr">
            <a:solidFill>
              <a:srgbClr val="FFFF00"/>
            </a:solidFill>
            <a:round/>
            <a:headEnd type="none" w="sm" len="sm"/>
            <a:tailEnd type="arrow" w="med" len="med"/>
          </a:ln>
        </p:spPr>
      </p:cxnSp>
      <p:cxnSp>
        <p:nvCxnSpPr>
          <p:cNvPr id="6148" name="Straight Arrow Connector 4"/>
          <p:cNvCxnSpPr>
            <a:cxnSpLocks noChangeShapeType="1"/>
          </p:cNvCxnSpPr>
          <p:nvPr/>
        </p:nvCxnSpPr>
        <p:spPr bwMode="auto">
          <a:xfrm>
            <a:off x="2068513" y="4649788"/>
            <a:ext cx="2271712" cy="1265237"/>
          </a:xfrm>
          <a:prstGeom prst="straightConnector1">
            <a:avLst/>
          </a:prstGeom>
          <a:noFill/>
          <a:ln w="76200" algn="ctr">
            <a:solidFill>
              <a:srgbClr val="FFFF00"/>
            </a:solidFill>
            <a:round/>
            <a:headEnd type="none" w="sm" len="sm"/>
            <a:tailEnd type="arrow" w="med" len="med"/>
          </a:ln>
        </p:spPr>
      </p:cxnSp>
      <p:cxnSp>
        <p:nvCxnSpPr>
          <p:cNvPr id="6150" name="Straight Connector 10"/>
          <p:cNvCxnSpPr>
            <a:cxnSpLocks noChangeShapeType="1"/>
          </p:cNvCxnSpPr>
          <p:nvPr/>
        </p:nvCxnSpPr>
        <p:spPr bwMode="auto">
          <a:xfrm flipV="1">
            <a:off x="2060575" y="1160463"/>
            <a:ext cx="2349500" cy="112712"/>
          </a:xfrm>
          <a:prstGeom prst="line">
            <a:avLst/>
          </a:prstGeom>
          <a:noFill/>
          <a:ln w="25400" algn="ctr">
            <a:solidFill>
              <a:srgbClr val="FFFF00"/>
            </a:solidFill>
            <a:round/>
            <a:headEnd type="none" w="sm" len="sm"/>
            <a:tailEnd type="none" w="sm" len="sm"/>
          </a:ln>
        </p:spPr>
      </p:cxnSp>
      <p:cxnSp>
        <p:nvCxnSpPr>
          <p:cNvPr id="6151" name="Straight Arrow Connector 15"/>
          <p:cNvCxnSpPr>
            <a:cxnSpLocks noChangeShapeType="1"/>
          </p:cNvCxnSpPr>
          <p:nvPr/>
        </p:nvCxnSpPr>
        <p:spPr bwMode="auto">
          <a:xfrm rot="16200000" flipV="1">
            <a:off x="3609975" y="2881313"/>
            <a:ext cx="2898775" cy="19050"/>
          </a:xfrm>
          <a:prstGeom prst="straightConnector1">
            <a:avLst/>
          </a:prstGeom>
          <a:noFill/>
          <a:ln w="76200" algn="ctr">
            <a:solidFill>
              <a:srgbClr val="FFC000"/>
            </a:solidFill>
            <a:round/>
            <a:headEnd type="none" w="sm" len="sm"/>
            <a:tailEnd type="arrow" w="med" len="med"/>
          </a:ln>
        </p:spPr>
      </p:cxnSp>
      <p:cxnSp>
        <p:nvCxnSpPr>
          <p:cNvPr id="6152" name="Straight Arrow Connector 16"/>
          <p:cNvCxnSpPr>
            <a:cxnSpLocks noChangeShapeType="1"/>
          </p:cNvCxnSpPr>
          <p:nvPr/>
        </p:nvCxnSpPr>
        <p:spPr bwMode="auto">
          <a:xfrm>
            <a:off x="5057775" y="4283075"/>
            <a:ext cx="2109788" cy="844550"/>
          </a:xfrm>
          <a:prstGeom prst="straightConnector1">
            <a:avLst/>
          </a:prstGeom>
          <a:noFill/>
          <a:ln w="76200" algn="ctr">
            <a:solidFill>
              <a:srgbClr val="FFC000"/>
            </a:solidFill>
            <a:round/>
            <a:headEnd type="none" w="sm" len="sm"/>
            <a:tailEnd type="arrow" w="med" len="med"/>
          </a:ln>
        </p:spPr>
      </p:cxnSp>
      <p:cxnSp>
        <p:nvCxnSpPr>
          <p:cNvPr id="6153" name="Straight Connector 17"/>
          <p:cNvCxnSpPr>
            <a:cxnSpLocks noChangeShapeType="1"/>
          </p:cNvCxnSpPr>
          <p:nvPr/>
        </p:nvCxnSpPr>
        <p:spPr bwMode="auto">
          <a:xfrm rot="5400000" flipH="1" flipV="1">
            <a:off x="5288757" y="3221831"/>
            <a:ext cx="3735388" cy="34925"/>
          </a:xfrm>
          <a:prstGeom prst="line">
            <a:avLst/>
          </a:prstGeom>
          <a:noFill/>
          <a:ln w="25400" algn="ctr">
            <a:solidFill>
              <a:srgbClr val="FFC000"/>
            </a:solidFill>
            <a:round/>
            <a:headEnd type="none" w="sm" len="sm"/>
            <a:tailEnd type="none" w="sm" len="sm"/>
          </a:ln>
        </p:spPr>
      </p:cxnSp>
      <p:cxnSp>
        <p:nvCxnSpPr>
          <p:cNvPr id="6154" name="Straight Connector 18"/>
          <p:cNvCxnSpPr>
            <a:cxnSpLocks noChangeShapeType="1"/>
          </p:cNvCxnSpPr>
          <p:nvPr/>
        </p:nvCxnSpPr>
        <p:spPr bwMode="auto">
          <a:xfrm flipV="1">
            <a:off x="5049838" y="1365250"/>
            <a:ext cx="2117725" cy="111125"/>
          </a:xfrm>
          <a:prstGeom prst="line">
            <a:avLst/>
          </a:prstGeom>
          <a:noFill/>
          <a:ln w="25400" algn="ctr">
            <a:solidFill>
              <a:srgbClr val="FFC000"/>
            </a:solidFill>
            <a:round/>
            <a:headEnd type="none" w="sm" len="sm"/>
            <a:tailEnd type="none" w="sm" len="sm"/>
          </a:ln>
        </p:spPr>
      </p:cxnSp>
      <p:cxnSp>
        <p:nvCxnSpPr>
          <p:cNvPr id="6155" name="Straight Connector 25"/>
          <p:cNvCxnSpPr>
            <a:cxnSpLocks noChangeShapeType="1"/>
          </p:cNvCxnSpPr>
          <p:nvPr/>
        </p:nvCxnSpPr>
        <p:spPr bwMode="auto">
          <a:xfrm flipV="1">
            <a:off x="4421188" y="5246688"/>
            <a:ext cx="2859087" cy="800100"/>
          </a:xfrm>
          <a:prstGeom prst="line">
            <a:avLst/>
          </a:prstGeom>
          <a:noFill/>
          <a:ln w="63500" algn="ctr">
            <a:solidFill>
              <a:srgbClr val="FFFF00"/>
            </a:solidFill>
            <a:prstDash val="sysDot"/>
            <a:round/>
            <a:headEnd type="arrow" w="sm" len="sm"/>
            <a:tailEnd type="arrow" w="sm" len="sm"/>
          </a:ln>
        </p:spPr>
      </p:cxnSp>
      <p:sp>
        <p:nvSpPr>
          <p:cNvPr id="6156" name="TextBox 29"/>
          <p:cNvSpPr txBox="1">
            <a:spLocks noChangeArrowheads="1"/>
          </p:cNvSpPr>
          <p:nvPr/>
        </p:nvSpPr>
        <p:spPr bwMode="auto">
          <a:xfrm>
            <a:off x="0" y="2595563"/>
            <a:ext cx="2025650" cy="708025"/>
          </a:xfrm>
          <a:prstGeom prst="rect">
            <a:avLst/>
          </a:prstGeom>
          <a:noFill/>
          <a:ln w="9525">
            <a:noFill/>
            <a:miter lim="800000"/>
            <a:headEnd/>
            <a:tailEnd/>
          </a:ln>
        </p:spPr>
        <p:txBody>
          <a:bodyPr>
            <a:spAutoFit/>
          </a:bodyPr>
          <a:lstStyle/>
          <a:p>
            <a:pPr algn="ctr"/>
            <a:r>
              <a:rPr lang="en-US" sz="2000">
                <a:solidFill>
                  <a:schemeClr val="bg1"/>
                </a:solidFill>
              </a:rPr>
              <a:t>Management scale</a:t>
            </a:r>
          </a:p>
        </p:txBody>
      </p:sp>
      <p:sp>
        <p:nvSpPr>
          <p:cNvPr id="6157" name="TextBox 30"/>
          <p:cNvSpPr txBox="1">
            <a:spLocks noChangeArrowheads="1"/>
          </p:cNvSpPr>
          <p:nvPr/>
        </p:nvSpPr>
        <p:spPr bwMode="auto">
          <a:xfrm>
            <a:off x="401638" y="1579563"/>
            <a:ext cx="1565275" cy="339725"/>
          </a:xfrm>
          <a:prstGeom prst="rect">
            <a:avLst/>
          </a:prstGeom>
          <a:noFill/>
          <a:ln w="9525">
            <a:noFill/>
            <a:miter lim="800000"/>
            <a:headEnd/>
            <a:tailEnd/>
          </a:ln>
        </p:spPr>
        <p:txBody>
          <a:bodyPr>
            <a:spAutoFit/>
          </a:bodyPr>
          <a:lstStyle/>
          <a:p>
            <a:pPr algn="r"/>
            <a:r>
              <a:rPr lang="en-US" sz="1600">
                <a:solidFill>
                  <a:schemeClr val="bg1"/>
                </a:solidFill>
              </a:rPr>
              <a:t>Agency</a:t>
            </a:r>
          </a:p>
        </p:txBody>
      </p:sp>
      <p:sp>
        <p:nvSpPr>
          <p:cNvPr id="6158" name="TextBox 31"/>
          <p:cNvSpPr txBox="1">
            <a:spLocks noChangeArrowheads="1"/>
          </p:cNvSpPr>
          <p:nvPr/>
        </p:nvSpPr>
        <p:spPr bwMode="auto">
          <a:xfrm>
            <a:off x="334963" y="4144963"/>
            <a:ext cx="1566862" cy="338137"/>
          </a:xfrm>
          <a:prstGeom prst="rect">
            <a:avLst/>
          </a:prstGeom>
          <a:noFill/>
          <a:ln w="9525">
            <a:noFill/>
            <a:miter lim="800000"/>
            <a:headEnd/>
            <a:tailEnd/>
          </a:ln>
        </p:spPr>
        <p:txBody>
          <a:bodyPr>
            <a:spAutoFit/>
          </a:bodyPr>
          <a:lstStyle/>
          <a:p>
            <a:pPr algn="r"/>
            <a:r>
              <a:rPr lang="en-US" sz="1600">
                <a:solidFill>
                  <a:schemeClr val="bg1"/>
                </a:solidFill>
              </a:rPr>
              <a:t>Staff</a:t>
            </a:r>
          </a:p>
        </p:txBody>
      </p:sp>
      <p:sp>
        <p:nvSpPr>
          <p:cNvPr id="6159" name="TextBox 32"/>
          <p:cNvSpPr txBox="1">
            <a:spLocks noChangeArrowheads="1"/>
          </p:cNvSpPr>
          <p:nvPr/>
        </p:nvSpPr>
        <p:spPr bwMode="auto">
          <a:xfrm rot="-1248453">
            <a:off x="1258888" y="4813300"/>
            <a:ext cx="1044575" cy="338138"/>
          </a:xfrm>
          <a:prstGeom prst="rect">
            <a:avLst/>
          </a:prstGeom>
          <a:noFill/>
          <a:ln w="9525">
            <a:noFill/>
            <a:miter lim="800000"/>
            <a:headEnd/>
            <a:tailEnd/>
          </a:ln>
        </p:spPr>
        <p:txBody>
          <a:bodyPr>
            <a:spAutoFit/>
          </a:bodyPr>
          <a:lstStyle/>
          <a:p>
            <a:pPr algn="ctr"/>
            <a:r>
              <a:rPr lang="en-US" sz="1600">
                <a:solidFill>
                  <a:srgbClr val="FFFF00"/>
                </a:solidFill>
              </a:rPr>
              <a:t>Species</a:t>
            </a:r>
          </a:p>
        </p:txBody>
      </p:sp>
      <p:sp>
        <p:nvSpPr>
          <p:cNvPr id="6160" name="TextBox 33"/>
          <p:cNvSpPr txBox="1">
            <a:spLocks noChangeArrowheads="1"/>
          </p:cNvSpPr>
          <p:nvPr/>
        </p:nvSpPr>
        <p:spPr bwMode="auto">
          <a:xfrm rot="-1771401">
            <a:off x="2662238" y="6103938"/>
            <a:ext cx="1543050" cy="400050"/>
          </a:xfrm>
          <a:prstGeom prst="rect">
            <a:avLst/>
          </a:prstGeom>
          <a:noFill/>
          <a:ln w="9525">
            <a:noFill/>
            <a:miter lim="800000"/>
            <a:headEnd/>
            <a:tailEnd/>
          </a:ln>
        </p:spPr>
        <p:txBody>
          <a:bodyPr>
            <a:spAutoFit/>
          </a:bodyPr>
          <a:lstStyle/>
          <a:p>
            <a:pPr algn="ctr"/>
            <a:r>
              <a:rPr lang="en-US" sz="2000">
                <a:solidFill>
                  <a:srgbClr val="FFFF00"/>
                </a:solidFill>
              </a:rPr>
              <a:t>Ecosystem</a:t>
            </a:r>
          </a:p>
        </p:txBody>
      </p:sp>
      <p:sp>
        <p:nvSpPr>
          <p:cNvPr id="6161" name="TextBox 34"/>
          <p:cNvSpPr txBox="1">
            <a:spLocks noChangeArrowheads="1"/>
          </p:cNvSpPr>
          <p:nvPr/>
        </p:nvSpPr>
        <p:spPr bwMode="auto">
          <a:xfrm rot="-1547044">
            <a:off x="1073150" y="5613400"/>
            <a:ext cx="1668463" cy="831850"/>
          </a:xfrm>
          <a:prstGeom prst="rect">
            <a:avLst/>
          </a:prstGeom>
          <a:noFill/>
          <a:ln w="9525">
            <a:noFill/>
            <a:miter lim="800000"/>
            <a:headEnd/>
            <a:tailEnd/>
          </a:ln>
        </p:spPr>
        <p:txBody>
          <a:bodyPr>
            <a:spAutoFit/>
          </a:bodyPr>
          <a:lstStyle/>
          <a:p>
            <a:pPr algn="ctr"/>
            <a:r>
              <a:rPr lang="en-US" sz="2400">
                <a:solidFill>
                  <a:srgbClr val="FFFF00"/>
                </a:solidFill>
              </a:rPr>
              <a:t>Ecological scale</a:t>
            </a:r>
          </a:p>
        </p:txBody>
      </p:sp>
      <p:sp>
        <p:nvSpPr>
          <p:cNvPr id="6162" name="TextBox 41"/>
          <p:cNvSpPr txBox="1">
            <a:spLocks noChangeArrowheads="1"/>
          </p:cNvSpPr>
          <p:nvPr/>
        </p:nvSpPr>
        <p:spPr bwMode="auto">
          <a:xfrm rot="1672796">
            <a:off x="5908675" y="5718175"/>
            <a:ext cx="1670050" cy="830263"/>
          </a:xfrm>
          <a:prstGeom prst="rect">
            <a:avLst/>
          </a:prstGeom>
          <a:noFill/>
          <a:ln w="9525">
            <a:noFill/>
            <a:miter lim="800000"/>
            <a:headEnd/>
            <a:tailEnd/>
          </a:ln>
        </p:spPr>
        <p:txBody>
          <a:bodyPr>
            <a:spAutoFit/>
          </a:bodyPr>
          <a:lstStyle/>
          <a:p>
            <a:pPr algn="ctr"/>
            <a:r>
              <a:rPr lang="en-US" sz="2400">
                <a:solidFill>
                  <a:srgbClr val="FFC000"/>
                </a:solidFill>
              </a:rPr>
              <a:t> Outcome scale</a:t>
            </a:r>
          </a:p>
        </p:txBody>
      </p:sp>
      <p:sp>
        <p:nvSpPr>
          <p:cNvPr id="6163" name="TextBox 42"/>
          <p:cNvSpPr txBox="1">
            <a:spLocks noChangeArrowheads="1"/>
          </p:cNvSpPr>
          <p:nvPr/>
        </p:nvSpPr>
        <p:spPr bwMode="auto">
          <a:xfrm rot="1146406">
            <a:off x="7145338" y="5281613"/>
            <a:ext cx="1417637" cy="369887"/>
          </a:xfrm>
          <a:prstGeom prst="rect">
            <a:avLst/>
          </a:prstGeom>
          <a:noFill/>
          <a:ln w="9525">
            <a:noFill/>
            <a:miter lim="800000"/>
            <a:headEnd/>
            <a:tailEnd/>
          </a:ln>
        </p:spPr>
        <p:txBody>
          <a:bodyPr>
            <a:spAutoFit/>
          </a:bodyPr>
          <a:lstStyle/>
          <a:p>
            <a:pPr algn="ctr"/>
            <a:r>
              <a:rPr lang="en-US">
                <a:solidFill>
                  <a:srgbClr val="FFC000"/>
                </a:solidFill>
              </a:rPr>
              <a:t> Decisions</a:t>
            </a:r>
          </a:p>
        </p:txBody>
      </p:sp>
      <p:sp>
        <p:nvSpPr>
          <p:cNvPr id="6164" name="TextBox 43"/>
          <p:cNvSpPr txBox="1">
            <a:spLocks noChangeArrowheads="1"/>
          </p:cNvSpPr>
          <p:nvPr/>
        </p:nvSpPr>
        <p:spPr bwMode="auto">
          <a:xfrm rot="1664701">
            <a:off x="4400550" y="6130925"/>
            <a:ext cx="1360488" cy="369888"/>
          </a:xfrm>
          <a:prstGeom prst="rect">
            <a:avLst/>
          </a:prstGeom>
          <a:noFill/>
          <a:ln w="9525">
            <a:noFill/>
            <a:miter lim="800000"/>
            <a:headEnd/>
            <a:tailEnd/>
          </a:ln>
        </p:spPr>
        <p:txBody>
          <a:bodyPr>
            <a:spAutoFit/>
          </a:bodyPr>
          <a:lstStyle/>
          <a:p>
            <a:pPr algn="ctr"/>
            <a:r>
              <a:rPr lang="en-US">
                <a:solidFill>
                  <a:srgbClr val="FFC000"/>
                </a:solidFill>
              </a:rPr>
              <a:t> Policies</a:t>
            </a:r>
          </a:p>
        </p:txBody>
      </p:sp>
      <p:sp>
        <p:nvSpPr>
          <p:cNvPr id="45" name="Oval 44"/>
          <p:cNvSpPr/>
          <p:nvPr/>
        </p:nvSpPr>
        <p:spPr bwMode="auto">
          <a:xfrm>
            <a:off x="5170488" y="3503613"/>
            <a:ext cx="646112" cy="865187"/>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a:lstStyle/>
          <a:p>
            <a:pPr>
              <a:defRPr/>
            </a:pPr>
            <a:r>
              <a:rPr lang="en-US" sz="3600" dirty="0" smtClean="0">
                <a:solidFill>
                  <a:schemeClr val="tx1">
                    <a:lumMod val="95000"/>
                    <a:lumOff val="5000"/>
                  </a:schemeClr>
                </a:solidFill>
              </a:rPr>
              <a:t>A</a:t>
            </a:r>
            <a:endParaRPr lang="en-US" sz="3600" dirty="0">
              <a:solidFill>
                <a:schemeClr val="tx1">
                  <a:lumMod val="95000"/>
                  <a:lumOff val="5000"/>
                </a:schemeClr>
              </a:solidFill>
            </a:endParaRPr>
          </a:p>
        </p:txBody>
      </p:sp>
      <p:cxnSp>
        <p:nvCxnSpPr>
          <p:cNvPr id="6166" name="Straight Connector 46"/>
          <p:cNvCxnSpPr>
            <a:cxnSpLocks noChangeShapeType="1"/>
          </p:cNvCxnSpPr>
          <p:nvPr/>
        </p:nvCxnSpPr>
        <p:spPr bwMode="auto">
          <a:xfrm flipV="1">
            <a:off x="2039938" y="4305300"/>
            <a:ext cx="3059112" cy="336550"/>
          </a:xfrm>
          <a:prstGeom prst="line">
            <a:avLst/>
          </a:prstGeom>
          <a:noFill/>
          <a:ln w="12700" algn="ctr">
            <a:solidFill>
              <a:srgbClr val="FFFF00"/>
            </a:solidFill>
            <a:prstDash val="sysDot"/>
            <a:round/>
            <a:headEnd type="none" w="sm" len="sm"/>
            <a:tailEnd type="none" w="sm" len="sm"/>
          </a:ln>
        </p:spPr>
      </p:cxnSp>
      <p:sp>
        <p:nvSpPr>
          <p:cNvPr id="48" name="Oval 47"/>
          <p:cNvSpPr/>
          <p:nvPr/>
        </p:nvSpPr>
        <p:spPr bwMode="auto">
          <a:xfrm>
            <a:off x="3475038" y="1322388"/>
            <a:ext cx="781050" cy="1068387"/>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a:lstStyle/>
          <a:p>
            <a:pPr>
              <a:defRPr/>
            </a:pPr>
            <a:r>
              <a:rPr lang="en-US" sz="4400" dirty="0" smtClean="0">
                <a:solidFill>
                  <a:schemeClr val="tx1">
                    <a:lumMod val="95000"/>
                    <a:lumOff val="5000"/>
                  </a:schemeClr>
                </a:solidFill>
              </a:rPr>
              <a:t>D</a:t>
            </a:r>
            <a:endParaRPr lang="en-US" sz="4400" dirty="0">
              <a:solidFill>
                <a:schemeClr val="tx1">
                  <a:lumMod val="95000"/>
                  <a:lumOff val="5000"/>
                </a:schemeClr>
              </a:solidFill>
            </a:endParaRPr>
          </a:p>
        </p:txBody>
      </p:sp>
      <p:sp>
        <p:nvSpPr>
          <p:cNvPr id="49" name="Oval 48"/>
          <p:cNvSpPr/>
          <p:nvPr/>
        </p:nvSpPr>
        <p:spPr bwMode="auto">
          <a:xfrm>
            <a:off x="2178050" y="3873500"/>
            <a:ext cx="719138" cy="9017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a:lstStyle/>
          <a:p>
            <a:pPr>
              <a:defRPr/>
            </a:pPr>
            <a:r>
              <a:rPr lang="en-US" sz="3600" dirty="0" smtClean="0">
                <a:solidFill>
                  <a:schemeClr val="tx1">
                    <a:lumMod val="95000"/>
                    <a:lumOff val="5000"/>
                  </a:schemeClr>
                </a:solidFill>
              </a:rPr>
              <a:t>C</a:t>
            </a:r>
            <a:endParaRPr lang="en-US" sz="3600" dirty="0">
              <a:solidFill>
                <a:schemeClr val="tx1">
                  <a:lumMod val="95000"/>
                  <a:lumOff val="5000"/>
                </a:schemeClr>
              </a:solidFill>
            </a:endParaRPr>
          </a:p>
        </p:txBody>
      </p:sp>
      <p:sp>
        <p:nvSpPr>
          <p:cNvPr id="50" name="Oval 49"/>
          <p:cNvSpPr/>
          <p:nvPr/>
        </p:nvSpPr>
        <p:spPr bwMode="auto">
          <a:xfrm>
            <a:off x="6375400" y="1508125"/>
            <a:ext cx="719138" cy="901700"/>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a:lstStyle/>
          <a:p>
            <a:pPr>
              <a:defRPr/>
            </a:pPr>
            <a:r>
              <a:rPr lang="en-US" sz="3600" dirty="0" smtClean="0">
                <a:solidFill>
                  <a:schemeClr val="tx1">
                    <a:lumMod val="95000"/>
                    <a:lumOff val="5000"/>
                  </a:schemeClr>
                </a:solidFill>
              </a:rPr>
              <a:t>B</a:t>
            </a:r>
            <a:endParaRPr lang="en-US" sz="3600" dirty="0">
              <a:solidFill>
                <a:schemeClr val="tx1">
                  <a:lumMod val="95000"/>
                  <a:lumOff val="5000"/>
                </a:schemeClr>
              </a:solidFill>
            </a:endParaRPr>
          </a:p>
        </p:txBody>
      </p:sp>
      <p:cxnSp>
        <p:nvCxnSpPr>
          <p:cNvPr id="27" name="Straight Arrow Connector 26"/>
          <p:cNvCxnSpPr/>
          <p:nvPr/>
        </p:nvCxnSpPr>
        <p:spPr bwMode="auto">
          <a:xfrm rot="5400000" flipH="1" flipV="1">
            <a:off x="5641144" y="2616591"/>
            <a:ext cx="1005840" cy="597877"/>
          </a:xfrm>
          <a:prstGeom prst="straightConnector1">
            <a:avLst/>
          </a:prstGeom>
          <a:solidFill>
            <a:schemeClr val="accent1"/>
          </a:solidFill>
          <a:ln w="76200" cap="flat" cmpd="sng" algn="ct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olid"/>
            <a:round/>
            <a:headEnd type="none" w="sm" len="sm"/>
            <a:tailEnd type="arrow"/>
          </a:ln>
          <a:effectLst/>
        </p:spPr>
      </p:cxnSp>
      <p:cxnSp>
        <p:nvCxnSpPr>
          <p:cNvPr id="30" name="Straight Arrow Connector 29"/>
          <p:cNvCxnSpPr/>
          <p:nvPr/>
        </p:nvCxnSpPr>
        <p:spPr bwMode="auto">
          <a:xfrm rot="10800000" flipV="1">
            <a:off x="3003452" y="4021015"/>
            <a:ext cx="1819422" cy="150055"/>
          </a:xfrm>
          <a:prstGeom prst="straightConnector1">
            <a:avLst/>
          </a:prstGeom>
          <a:solidFill>
            <a:schemeClr val="accent1"/>
          </a:solidFill>
          <a:ln w="76200" cap="flat" cmpd="sng" algn="ct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olid"/>
            <a:round/>
            <a:headEnd type="none" w="sm" len="sm"/>
            <a:tailEnd type="arrow"/>
          </a:ln>
          <a:effectLst/>
        </p:spPr>
      </p:cxnSp>
      <p:cxnSp>
        <p:nvCxnSpPr>
          <p:cNvPr id="32" name="Straight Arrow Connector 31"/>
          <p:cNvCxnSpPr/>
          <p:nvPr/>
        </p:nvCxnSpPr>
        <p:spPr bwMode="auto">
          <a:xfrm rot="16200000" flipV="1">
            <a:off x="3981160" y="2497017"/>
            <a:ext cx="1291883" cy="982391"/>
          </a:xfrm>
          <a:prstGeom prst="straightConnector1">
            <a:avLst/>
          </a:prstGeom>
          <a:solidFill>
            <a:schemeClr val="accent1"/>
          </a:solidFill>
          <a:ln w="76200" cap="flat" cmpd="sng" algn="ct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olid"/>
            <a:round/>
            <a:headEnd type="none" w="sm" len="sm"/>
            <a:tailEnd type="arrow"/>
          </a:ln>
          <a:effectLst/>
        </p:spPr>
      </p:cxnSp>
      <p:cxnSp>
        <p:nvCxnSpPr>
          <p:cNvPr id="6149" name="Straight Connector 9"/>
          <p:cNvCxnSpPr>
            <a:cxnSpLocks noChangeShapeType="1"/>
          </p:cNvCxnSpPr>
          <p:nvPr/>
        </p:nvCxnSpPr>
        <p:spPr bwMode="auto">
          <a:xfrm rot="5400000" flipH="1" flipV="1">
            <a:off x="1997868" y="3517107"/>
            <a:ext cx="4760913" cy="63500"/>
          </a:xfrm>
          <a:prstGeom prst="line">
            <a:avLst/>
          </a:prstGeom>
          <a:noFill/>
          <a:ln w="25400" algn="ctr">
            <a:solidFill>
              <a:srgbClr val="FFFF00"/>
            </a:solidFill>
            <a:round/>
            <a:headEnd type="none" w="sm" len="sm"/>
            <a:tailEnd type="none" w="sm" len="sm"/>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p:txBody>
          <a:bodyPr/>
          <a:lstStyle/>
          <a:p>
            <a:pPr>
              <a:defRPr/>
            </a:pPr>
            <a:endParaRPr lang="en-US" smtClean="0"/>
          </a:p>
        </p:txBody>
      </p:sp>
      <p:pic>
        <p:nvPicPr>
          <p:cNvPr id="7171" name="Object 3" descr="C:\DOCUME~1\LOCALA~1\LOCALS~1\Temp\npo000001.tmp"/>
          <p:cNvPicPr>
            <a:picLocks noChangeAspect="1" noChangeArrowheads="1"/>
          </p:cNvPicPr>
          <p:nvPr/>
        </p:nvPicPr>
        <p:blipFill>
          <a:blip r:embed="rId3"/>
          <a:srcRect/>
          <a:stretch>
            <a:fillRect/>
          </a:stretch>
        </p:blipFill>
        <p:spPr bwMode="auto">
          <a:xfrm>
            <a:off x="0" y="0"/>
            <a:ext cx="9144000" cy="6858000"/>
          </a:xfrm>
          <a:prstGeom prst="rect">
            <a:avLst/>
          </a:prstGeom>
          <a:noFill/>
          <a:ln w="12700">
            <a:noFill/>
            <a:miter lim="800000"/>
            <a:headEnd type="none" w="sm" len="sm"/>
            <a:tailEnd type="none" w="sm" len="sm"/>
          </a:ln>
        </p:spPr>
      </p:pic>
      <p:sp>
        <p:nvSpPr>
          <p:cNvPr id="1301508" name="Text Box 4"/>
          <p:cNvSpPr txBox="1">
            <a:spLocks noChangeArrowheads="1"/>
          </p:cNvSpPr>
          <p:nvPr/>
        </p:nvSpPr>
        <p:spPr bwMode="auto">
          <a:xfrm>
            <a:off x="5507038" y="6080125"/>
            <a:ext cx="3636962" cy="777875"/>
          </a:xfrm>
          <a:prstGeom prst="rect">
            <a:avLst/>
          </a:prstGeom>
          <a:gradFill rotWithShape="0">
            <a:gsLst>
              <a:gs pos="0">
                <a:srgbClr val="091B65"/>
              </a:gs>
              <a:gs pos="100000">
                <a:srgbClr val="091B65">
                  <a:gamma/>
                  <a:shade val="0"/>
                  <a:invGamma/>
                </a:srgbClr>
              </a:gs>
            </a:gsLst>
            <a:lin ang="5400000" scaled="1"/>
          </a:gradFill>
          <a:ln w="12700">
            <a:noFill/>
            <a:miter lim="800000"/>
            <a:headEnd type="none" w="sm" len="sm"/>
            <a:tailEnd type="none" w="sm" len="sm"/>
          </a:ln>
          <a:effectLst/>
        </p:spPr>
        <p:txBody>
          <a:bodyPr>
            <a:spAutoFit/>
          </a:bodyPr>
          <a:lstStyle/>
          <a:p>
            <a:pPr algn="r">
              <a:spcBef>
                <a:spcPct val="50000"/>
              </a:spcBef>
              <a:defRPr/>
            </a:pPr>
            <a:r>
              <a:rPr lang="en-US" sz="2900" b="1" i="1">
                <a:solidFill>
                  <a:schemeClr val="bg1"/>
                </a:solidFill>
                <a:effectLst>
                  <a:outerShdw blurRad="38100" dist="38100" dir="2700000" algn="tl">
                    <a:srgbClr val="000000"/>
                  </a:outerShdw>
                </a:effectLst>
              </a:rPr>
              <a:t>EcoViz</a:t>
            </a:r>
            <a:r>
              <a:rPr lang="en-US" sz="2900">
                <a:solidFill>
                  <a:srgbClr val="FFCC66"/>
                </a:solidFill>
                <a:effectLst>
                  <a:outerShdw blurRad="38100" dist="38100" dir="2700000" algn="tl">
                    <a:srgbClr val="000000"/>
                  </a:outerShdw>
                </a:effectLst>
              </a:rPr>
              <a:t>: </a:t>
            </a:r>
            <a:r>
              <a:rPr lang="en-US" sz="2900">
                <a:solidFill>
                  <a:srgbClr val="FFFF66"/>
                </a:solidFill>
                <a:effectLst>
                  <a:outerShdw blurRad="38100" dist="38100" dir="2700000" algn="tl">
                    <a:srgbClr val="000000"/>
                  </a:outerShdw>
                </a:effectLst>
              </a:rPr>
              <a:t>Yellowstone</a:t>
            </a:r>
            <a:r>
              <a:rPr lang="en-US" sz="2400">
                <a:solidFill>
                  <a:srgbClr val="FFCC66"/>
                </a:solidFill>
                <a:effectLst>
                  <a:outerShdw blurRad="38100" dist="38100" dir="2700000" algn="tl">
                    <a:srgbClr val="000000"/>
                  </a:outerShdw>
                </a:effectLst>
              </a:rPr>
              <a:t/>
            </a:r>
            <a:br>
              <a:rPr lang="en-US" sz="2400">
                <a:solidFill>
                  <a:srgbClr val="FFCC66"/>
                </a:solidFill>
                <a:effectLst>
                  <a:outerShdw blurRad="38100" dist="38100" dir="2700000" algn="tl">
                    <a:srgbClr val="000000"/>
                  </a:outerShdw>
                </a:effectLst>
              </a:rPr>
            </a:br>
            <a:r>
              <a:rPr lang="en-US" sz="1600">
                <a:solidFill>
                  <a:srgbClr val="FFCC66"/>
                </a:solidFill>
                <a:effectLst>
                  <a:outerShdw blurRad="38100" dist="38100" dir="2700000" algn="tl">
                    <a:srgbClr val="000000"/>
                  </a:outerShdw>
                </a:effectLst>
              </a:rPr>
              <a:t>Ecosystem Science and Visualization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024"/>
          <p:cNvGraphicFramePr>
            <a:graphicFrameLocks noChangeAspect="1"/>
          </p:cNvGraphicFramePr>
          <p:nvPr/>
        </p:nvGraphicFramePr>
        <p:xfrm>
          <a:off x="184150" y="-1588"/>
          <a:ext cx="8623300" cy="6859588"/>
        </p:xfrm>
        <a:graphic>
          <a:graphicData uri="http://schemas.openxmlformats.org/presentationml/2006/ole">
            <p:oleObj spid="_x0000_s2050" name="SmartDraw" r:id="rId3" imgW="10602360" imgH="8435160" progId="">
              <p:embed/>
            </p:oleObj>
          </a:graphicData>
        </a:graphic>
      </p:graphicFrame>
      <p:pic>
        <p:nvPicPr>
          <p:cNvPr id="2051" name="Object 25" descr="C:\DOCUME~1\LOCALA~1\LOCALS~1\Temp\npo0000c9.tmp"/>
          <p:cNvPicPr>
            <a:picLocks noChangeAspect="1" noChangeArrowheads="1"/>
          </p:cNvPicPr>
          <p:nvPr/>
        </p:nvPicPr>
        <p:blipFill>
          <a:blip r:embed="rId4"/>
          <a:srcRect t="4257" b="38737"/>
          <a:stretch>
            <a:fillRect/>
          </a:stretch>
        </p:blipFill>
        <p:spPr bwMode="auto">
          <a:xfrm>
            <a:off x="2386013" y="6388100"/>
            <a:ext cx="446087" cy="338138"/>
          </a:xfrm>
          <a:prstGeom prst="rect">
            <a:avLst/>
          </a:prstGeom>
          <a:noFill/>
          <a:ln w="9525">
            <a:noFill/>
            <a:miter lim="800000"/>
            <a:headEnd type="none" w="sm" len="sm"/>
            <a:tailEnd type="none" w="sm" len="sm"/>
          </a:ln>
        </p:spPr>
      </p:pic>
      <p:pic>
        <p:nvPicPr>
          <p:cNvPr id="2052" name="Object 17" descr="C:\DOCUME~1\LOCALA~1\LOCALS~1\Temp\npo0000ca.tmp"/>
          <p:cNvPicPr>
            <a:picLocks noChangeAspect="1" noChangeArrowheads="1"/>
          </p:cNvPicPr>
          <p:nvPr/>
        </p:nvPicPr>
        <p:blipFill>
          <a:blip r:embed="rId5"/>
          <a:srcRect/>
          <a:stretch>
            <a:fillRect/>
          </a:stretch>
        </p:blipFill>
        <p:spPr bwMode="auto">
          <a:xfrm>
            <a:off x="1662113" y="6392863"/>
            <a:ext cx="463550" cy="339725"/>
          </a:xfrm>
          <a:prstGeom prst="rect">
            <a:avLst/>
          </a:prstGeom>
          <a:noFill/>
          <a:ln w="9525">
            <a:noFill/>
            <a:miter lim="800000"/>
            <a:headEnd type="none" w="sm" len="sm"/>
            <a:tailEnd type="none" w="sm" len="sm"/>
          </a:ln>
        </p:spPr>
      </p:pic>
      <p:pic>
        <p:nvPicPr>
          <p:cNvPr id="2053" name="Object 22" descr="C:\DOCUME~1\LOCALA~1\LOCALS~1\Temp\npo0000cc.tmp"/>
          <p:cNvPicPr>
            <a:picLocks noChangeAspect="1" noChangeArrowheads="1"/>
          </p:cNvPicPr>
          <p:nvPr/>
        </p:nvPicPr>
        <p:blipFill>
          <a:blip r:embed="rId6"/>
          <a:srcRect/>
          <a:stretch>
            <a:fillRect/>
          </a:stretch>
        </p:blipFill>
        <p:spPr bwMode="auto">
          <a:xfrm>
            <a:off x="909638" y="6394450"/>
            <a:ext cx="554037" cy="336550"/>
          </a:xfrm>
          <a:prstGeom prst="rect">
            <a:avLst/>
          </a:prstGeom>
          <a:noFill/>
          <a:ln w="9525">
            <a:noFill/>
            <a:miter lim="800000"/>
            <a:headEnd type="none" w="sm" len="sm"/>
            <a:tailEnd type="none" w="sm" len="sm"/>
          </a:ln>
        </p:spPr>
      </p:pic>
      <p:pic>
        <p:nvPicPr>
          <p:cNvPr id="2054" name="Object 16" descr="C:\DOCUME~1\LOCALA~1\LOCALS~1\Temp\npo0000cd.tmp"/>
          <p:cNvPicPr>
            <a:picLocks noChangeAspect="1" noChangeArrowheads="1"/>
          </p:cNvPicPr>
          <p:nvPr/>
        </p:nvPicPr>
        <p:blipFill>
          <a:blip r:embed="rId7"/>
          <a:srcRect/>
          <a:stretch>
            <a:fillRect/>
          </a:stretch>
        </p:blipFill>
        <p:spPr bwMode="auto">
          <a:xfrm>
            <a:off x="3044825" y="6381750"/>
            <a:ext cx="525463" cy="349250"/>
          </a:xfrm>
          <a:prstGeom prst="rect">
            <a:avLst/>
          </a:prstGeom>
          <a:noFill/>
          <a:ln w="9525">
            <a:noFill/>
            <a:miter lim="800000"/>
            <a:headEnd type="none" w="sm" len="sm"/>
            <a:tailEnd type="none" w="sm" len="sm"/>
          </a:ln>
        </p:spPr>
      </p:pic>
      <p:pic>
        <p:nvPicPr>
          <p:cNvPr id="2055" name="Object 28" descr="C:\DOCUME~1\LOCALA~1\LOCALS~1\Temp\npo0000ce.tmp"/>
          <p:cNvPicPr>
            <a:picLocks noChangeAspect="1" noChangeArrowheads="1"/>
          </p:cNvPicPr>
          <p:nvPr/>
        </p:nvPicPr>
        <p:blipFill>
          <a:blip r:embed="rId8"/>
          <a:srcRect/>
          <a:stretch>
            <a:fillRect/>
          </a:stretch>
        </p:blipFill>
        <p:spPr bwMode="auto">
          <a:xfrm>
            <a:off x="3767138" y="6388100"/>
            <a:ext cx="504825" cy="334963"/>
          </a:xfrm>
          <a:prstGeom prst="rect">
            <a:avLst/>
          </a:prstGeom>
          <a:noFill/>
          <a:ln w="9525">
            <a:noFill/>
            <a:miter lim="800000"/>
            <a:headEnd type="none" w="sm" len="sm"/>
            <a:tailEnd type="none" w="sm" len="sm"/>
          </a:ln>
        </p:spPr>
      </p:pic>
      <p:pic>
        <p:nvPicPr>
          <p:cNvPr id="2056" name="Object 36" descr="C:\DOCUME~1\LOCALA~1\LOCALS~1\Temp\npo0000d0.tmp"/>
          <p:cNvPicPr>
            <a:picLocks noChangeAspect="1" noChangeArrowheads="1"/>
          </p:cNvPicPr>
          <p:nvPr/>
        </p:nvPicPr>
        <p:blipFill>
          <a:blip r:embed="rId9"/>
          <a:srcRect/>
          <a:stretch>
            <a:fillRect/>
          </a:stretch>
        </p:blipFill>
        <p:spPr bwMode="auto">
          <a:xfrm>
            <a:off x="4711700" y="6272213"/>
            <a:ext cx="352425" cy="452437"/>
          </a:xfrm>
          <a:prstGeom prst="rect">
            <a:avLst/>
          </a:prstGeom>
          <a:noFill/>
          <a:ln w="9525">
            <a:noFill/>
            <a:miter lim="800000"/>
            <a:headEnd type="none" w="sm" len="sm"/>
            <a:tailEnd type="none" w="sm" len="sm"/>
          </a:ln>
        </p:spPr>
      </p:pic>
      <p:pic>
        <p:nvPicPr>
          <p:cNvPr id="2057" name="Object 37" descr="C:\DOCUME~1\LOCALA~1\LOCALS~1\Temp\npo0000d1.tmp"/>
          <p:cNvPicPr>
            <a:picLocks noChangeAspect="1" noChangeArrowheads="1"/>
          </p:cNvPicPr>
          <p:nvPr/>
        </p:nvPicPr>
        <p:blipFill>
          <a:blip r:embed="rId10"/>
          <a:srcRect/>
          <a:stretch>
            <a:fillRect/>
          </a:stretch>
        </p:blipFill>
        <p:spPr bwMode="auto">
          <a:xfrm>
            <a:off x="5449888" y="6292850"/>
            <a:ext cx="336550" cy="434975"/>
          </a:xfrm>
          <a:prstGeom prst="rect">
            <a:avLst/>
          </a:prstGeom>
          <a:noFill/>
          <a:ln w="9525">
            <a:noFill/>
            <a:miter lim="800000"/>
            <a:headEnd type="none" w="sm" len="sm"/>
            <a:tailEnd type="none" w="sm" len="sm"/>
          </a:ln>
        </p:spPr>
      </p:pic>
      <p:pic>
        <p:nvPicPr>
          <p:cNvPr id="2058" name="Object 34" descr="C:\DOCUME~1\LOCALA~1\LOCALS~1\Temp\npo0000d3.tmp"/>
          <p:cNvPicPr>
            <a:picLocks noChangeAspect="1" noChangeArrowheads="1"/>
          </p:cNvPicPr>
          <p:nvPr/>
        </p:nvPicPr>
        <p:blipFill>
          <a:blip r:embed="rId11"/>
          <a:srcRect r="2831" b="4892"/>
          <a:stretch>
            <a:fillRect/>
          </a:stretch>
        </p:blipFill>
        <p:spPr bwMode="auto">
          <a:xfrm>
            <a:off x="900113" y="5370513"/>
            <a:ext cx="574675" cy="409575"/>
          </a:xfrm>
          <a:prstGeom prst="rect">
            <a:avLst/>
          </a:prstGeom>
          <a:noFill/>
          <a:ln w="9525">
            <a:noFill/>
            <a:miter lim="800000"/>
            <a:headEnd type="none" w="sm" len="sm"/>
            <a:tailEnd type="none" w="sm" len="sm"/>
          </a:ln>
        </p:spPr>
      </p:pic>
      <p:pic>
        <p:nvPicPr>
          <p:cNvPr id="2059" name="Object 31" descr="C:\DOCUME~1\LOCALA~1\LOCALS~1\Temp\npo0000d5.tmp"/>
          <p:cNvPicPr>
            <a:picLocks noChangeAspect="1" noChangeArrowheads="1"/>
          </p:cNvPicPr>
          <p:nvPr/>
        </p:nvPicPr>
        <p:blipFill>
          <a:blip r:embed="rId12">
            <a:lum contrast="6000"/>
          </a:blip>
          <a:srcRect/>
          <a:stretch>
            <a:fillRect/>
          </a:stretch>
        </p:blipFill>
        <p:spPr bwMode="auto">
          <a:xfrm>
            <a:off x="1590675" y="5429250"/>
            <a:ext cx="579438" cy="347663"/>
          </a:xfrm>
          <a:prstGeom prst="rect">
            <a:avLst/>
          </a:prstGeom>
          <a:noFill/>
          <a:ln w="9525">
            <a:noFill/>
            <a:miter lim="800000"/>
            <a:headEnd type="none" w="sm" len="sm"/>
            <a:tailEnd type="none" w="sm" len="sm"/>
          </a:ln>
        </p:spPr>
      </p:pic>
      <p:pic>
        <p:nvPicPr>
          <p:cNvPr id="2060" name="Picture 55" descr="C:\DOCUME~1\LOCALA~1\LOCALS~1\Temp\npo0000d7.tmp"/>
          <p:cNvPicPr>
            <a:picLocks noChangeAspect="1" noChangeArrowheads="1"/>
          </p:cNvPicPr>
          <p:nvPr/>
        </p:nvPicPr>
        <p:blipFill>
          <a:blip r:embed="rId13"/>
          <a:srcRect/>
          <a:stretch>
            <a:fillRect/>
          </a:stretch>
        </p:blipFill>
        <p:spPr bwMode="auto">
          <a:xfrm>
            <a:off x="2420938" y="5338763"/>
            <a:ext cx="396875" cy="461962"/>
          </a:xfrm>
          <a:prstGeom prst="rect">
            <a:avLst/>
          </a:prstGeom>
          <a:noFill/>
          <a:ln w="9525">
            <a:noFill/>
            <a:miter lim="800000"/>
            <a:headEnd type="none" w="sm" len="sm"/>
            <a:tailEnd type="none" w="sm" len="sm"/>
          </a:ln>
        </p:spPr>
      </p:pic>
      <p:pic>
        <p:nvPicPr>
          <p:cNvPr id="2061" name="Object 21" descr="C:\DOCUME~1\LOCALA~1\LOCALS~1\Temp\npo0000d8.tmp"/>
          <p:cNvPicPr>
            <a:picLocks noChangeAspect="1" noChangeArrowheads="1"/>
          </p:cNvPicPr>
          <p:nvPr/>
        </p:nvPicPr>
        <p:blipFill>
          <a:blip r:embed="rId14">
            <a:lum contrast="12000"/>
          </a:blip>
          <a:srcRect/>
          <a:stretch>
            <a:fillRect/>
          </a:stretch>
        </p:blipFill>
        <p:spPr bwMode="auto">
          <a:xfrm>
            <a:off x="973138" y="4651375"/>
            <a:ext cx="423862" cy="254000"/>
          </a:xfrm>
          <a:prstGeom prst="rect">
            <a:avLst/>
          </a:prstGeom>
          <a:noFill/>
          <a:ln w="9525">
            <a:noFill/>
            <a:miter lim="800000"/>
            <a:headEnd type="none" w="sm" len="sm"/>
            <a:tailEnd type="none" w="sm" len="sm"/>
          </a:ln>
        </p:spPr>
      </p:pic>
      <p:pic>
        <p:nvPicPr>
          <p:cNvPr id="2062" name="Object 24" descr="C:\DOCUME~1\LOCALA~1\LOCALS~1\Temp\npo0000d9.tmp"/>
          <p:cNvPicPr>
            <a:picLocks noChangeAspect="1" noChangeArrowheads="1"/>
          </p:cNvPicPr>
          <p:nvPr/>
        </p:nvPicPr>
        <p:blipFill>
          <a:blip r:embed="rId15">
            <a:lum bright="6000" contrast="18000"/>
          </a:blip>
          <a:srcRect/>
          <a:stretch>
            <a:fillRect/>
          </a:stretch>
        </p:blipFill>
        <p:spPr bwMode="auto">
          <a:xfrm>
            <a:off x="1643063" y="4664075"/>
            <a:ext cx="425450" cy="254000"/>
          </a:xfrm>
          <a:prstGeom prst="rect">
            <a:avLst/>
          </a:prstGeom>
          <a:noFill/>
          <a:ln w="9525">
            <a:noFill/>
            <a:miter lim="800000"/>
            <a:headEnd type="none" w="sm" len="sm"/>
            <a:tailEnd type="none" w="sm" len="sm"/>
          </a:ln>
        </p:spPr>
      </p:pic>
      <p:pic>
        <p:nvPicPr>
          <p:cNvPr id="2063" name="Object 26" descr="C:\DOCUME~1\LOCALA~1\LOCALS~1\Temp\npo0000da.tmp"/>
          <p:cNvPicPr>
            <a:picLocks noChangeAspect="1" noChangeArrowheads="1"/>
          </p:cNvPicPr>
          <p:nvPr/>
        </p:nvPicPr>
        <p:blipFill>
          <a:blip r:embed="rId16"/>
          <a:srcRect/>
          <a:stretch>
            <a:fillRect/>
          </a:stretch>
        </p:blipFill>
        <p:spPr bwMode="auto">
          <a:xfrm>
            <a:off x="2384425" y="4618038"/>
            <a:ext cx="465138" cy="336550"/>
          </a:xfrm>
          <a:prstGeom prst="rect">
            <a:avLst/>
          </a:prstGeom>
          <a:noFill/>
          <a:ln w="9525">
            <a:noFill/>
            <a:miter lim="800000"/>
            <a:headEnd type="none" w="sm" len="sm"/>
            <a:tailEnd type="none" w="sm" len="sm"/>
          </a:ln>
        </p:spPr>
      </p:pic>
      <p:pic>
        <p:nvPicPr>
          <p:cNvPr id="2064" name="Object 15" descr="C:\DOCUME~1\LOCALA~1\LOCALS~1\Temp\npo0000db.tmp"/>
          <p:cNvPicPr>
            <a:picLocks noChangeAspect="1" noChangeArrowheads="1"/>
          </p:cNvPicPr>
          <p:nvPr/>
        </p:nvPicPr>
        <p:blipFill>
          <a:blip r:embed="rId17"/>
          <a:srcRect/>
          <a:stretch>
            <a:fillRect/>
          </a:stretch>
        </p:blipFill>
        <p:spPr bwMode="auto">
          <a:xfrm>
            <a:off x="3078163" y="3881438"/>
            <a:ext cx="463550" cy="231775"/>
          </a:xfrm>
          <a:prstGeom prst="rect">
            <a:avLst/>
          </a:prstGeom>
          <a:noFill/>
          <a:ln w="9525">
            <a:noFill/>
            <a:miter lim="800000"/>
            <a:headEnd type="none" w="sm" len="sm"/>
            <a:tailEnd type="none" w="sm" len="sm"/>
          </a:ln>
        </p:spPr>
      </p:pic>
      <p:pic>
        <p:nvPicPr>
          <p:cNvPr id="2065" name="Object 20" descr="C:\DOCUME~1\LOCALA~1\LOCALS~1\Temp\npo0000dd.tmp"/>
          <p:cNvPicPr>
            <a:picLocks noChangeAspect="1" noChangeArrowheads="1"/>
          </p:cNvPicPr>
          <p:nvPr/>
        </p:nvPicPr>
        <p:blipFill>
          <a:blip r:embed="rId18"/>
          <a:srcRect t="50945"/>
          <a:stretch>
            <a:fillRect/>
          </a:stretch>
        </p:blipFill>
        <p:spPr bwMode="auto">
          <a:xfrm>
            <a:off x="3757613" y="3884613"/>
            <a:ext cx="436562" cy="209550"/>
          </a:xfrm>
          <a:prstGeom prst="rect">
            <a:avLst/>
          </a:prstGeom>
          <a:noFill/>
          <a:ln w="9525">
            <a:noFill/>
            <a:miter lim="800000"/>
            <a:headEnd type="none" w="sm" len="sm"/>
            <a:tailEnd type="none" w="sm" len="sm"/>
          </a:ln>
        </p:spPr>
      </p:pic>
      <p:pic>
        <p:nvPicPr>
          <p:cNvPr id="2066" name="Object 27" descr="C:\DOCUME~1\LOCALA~1\LOCALS~1\Temp\npo0000de.tmp"/>
          <p:cNvPicPr>
            <a:picLocks noChangeAspect="1" noChangeArrowheads="1"/>
          </p:cNvPicPr>
          <p:nvPr/>
        </p:nvPicPr>
        <p:blipFill>
          <a:blip r:embed="rId19"/>
          <a:srcRect t="13718" b="17014"/>
          <a:stretch>
            <a:fillRect/>
          </a:stretch>
        </p:blipFill>
        <p:spPr bwMode="auto">
          <a:xfrm>
            <a:off x="2403475" y="3835400"/>
            <a:ext cx="344488" cy="284163"/>
          </a:xfrm>
          <a:prstGeom prst="rect">
            <a:avLst/>
          </a:prstGeom>
          <a:noFill/>
          <a:ln w="9525">
            <a:noFill/>
            <a:miter lim="800000"/>
            <a:headEnd type="none" w="sm" len="sm"/>
            <a:tailEnd type="none" w="sm" len="sm"/>
          </a:ln>
        </p:spPr>
      </p:pic>
      <p:pic>
        <p:nvPicPr>
          <p:cNvPr id="2067" name="Object 29" descr="C:\DOCUME~1\LOCALA~1\LOCALS~1\Temp\npo0000e0.tmp"/>
          <p:cNvPicPr>
            <a:picLocks noChangeAspect="1" noChangeArrowheads="1"/>
          </p:cNvPicPr>
          <p:nvPr/>
        </p:nvPicPr>
        <p:blipFill>
          <a:blip r:embed="rId20">
            <a:lum bright="24000" contrast="36000"/>
          </a:blip>
          <a:srcRect/>
          <a:stretch>
            <a:fillRect/>
          </a:stretch>
        </p:blipFill>
        <p:spPr bwMode="auto">
          <a:xfrm>
            <a:off x="4400550" y="3667125"/>
            <a:ext cx="482600" cy="420688"/>
          </a:xfrm>
          <a:prstGeom prst="rect">
            <a:avLst/>
          </a:prstGeom>
          <a:noFill/>
          <a:ln w="9525">
            <a:noFill/>
            <a:miter lim="800000"/>
            <a:headEnd type="none" w="sm" len="sm"/>
            <a:tailEnd type="none" w="sm" len="sm"/>
          </a:ln>
        </p:spPr>
      </p:pic>
      <p:pic>
        <p:nvPicPr>
          <p:cNvPr id="2068" name="Object 55" descr="C:\DOCUME~1\LOCALA~1\LOCALS~1\Temp\npo0000e2.tmp"/>
          <p:cNvPicPr>
            <a:picLocks noChangeAspect="1" noChangeArrowheads="1"/>
          </p:cNvPicPr>
          <p:nvPr/>
        </p:nvPicPr>
        <p:blipFill>
          <a:blip r:embed="rId21"/>
          <a:srcRect/>
          <a:stretch>
            <a:fillRect/>
          </a:stretch>
        </p:blipFill>
        <p:spPr bwMode="auto">
          <a:xfrm>
            <a:off x="7353300" y="2497138"/>
            <a:ext cx="595313" cy="360362"/>
          </a:xfrm>
          <a:prstGeom prst="rect">
            <a:avLst/>
          </a:prstGeom>
          <a:noFill/>
          <a:ln w="9525">
            <a:noFill/>
            <a:miter lim="800000"/>
            <a:headEnd type="none" w="sm" len="sm"/>
            <a:tailEnd type="none" w="sm" len="sm"/>
          </a:ln>
        </p:spPr>
      </p:pic>
      <p:pic>
        <p:nvPicPr>
          <p:cNvPr id="2069" name="Object 62" descr="C:\DOCUME~1\LOCALA~1\LOCALS~1\Temp\npo0000e3.tmp"/>
          <p:cNvPicPr>
            <a:picLocks noChangeAspect="1" noChangeArrowheads="1"/>
          </p:cNvPicPr>
          <p:nvPr/>
        </p:nvPicPr>
        <p:blipFill>
          <a:blip r:embed="rId22"/>
          <a:srcRect t="41365"/>
          <a:stretch>
            <a:fillRect/>
          </a:stretch>
        </p:blipFill>
        <p:spPr bwMode="auto">
          <a:xfrm>
            <a:off x="2722563" y="2625725"/>
            <a:ext cx="569912" cy="266700"/>
          </a:xfrm>
          <a:prstGeom prst="rect">
            <a:avLst/>
          </a:prstGeom>
          <a:noFill/>
          <a:ln w="9525">
            <a:noFill/>
            <a:miter lim="800000"/>
            <a:headEnd type="none" w="sm" len="sm"/>
            <a:tailEnd type="none" w="sm" len="sm"/>
          </a:ln>
        </p:spPr>
      </p:pic>
      <p:pic>
        <p:nvPicPr>
          <p:cNvPr id="2070" name="Object 58" descr="C:\DOCUME~1\LOCALA~1\LOCALS~1\Temp\npo0000e4.tmp"/>
          <p:cNvPicPr>
            <a:picLocks noChangeAspect="1" noChangeArrowheads="1"/>
          </p:cNvPicPr>
          <p:nvPr/>
        </p:nvPicPr>
        <p:blipFill>
          <a:blip r:embed="rId23"/>
          <a:srcRect/>
          <a:stretch>
            <a:fillRect/>
          </a:stretch>
        </p:blipFill>
        <p:spPr bwMode="auto">
          <a:xfrm>
            <a:off x="8196263" y="3705225"/>
            <a:ext cx="449262" cy="336550"/>
          </a:xfrm>
          <a:prstGeom prst="rect">
            <a:avLst/>
          </a:prstGeom>
          <a:noFill/>
          <a:ln w="9525">
            <a:noFill/>
            <a:miter lim="800000"/>
            <a:headEnd type="none" w="sm" len="sm"/>
            <a:tailEnd type="none" w="sm" len="sm"/>
          </a:ln>
        </p:spPr>
      </p:pic>
      <p:pic>
        <p:nvPicPr>
          <p:cNvPr id="2071" name="Object 57" descr="C:\DOCUME~1\LOCALA~1\LOCALS~1\Temp\npo0000e5.tmp"/>
          <p:cNvPicPr>
            <a:picLocks noChangeAspect="1" noChangeArrowheads="1"/>
          </p:cNvPicPr>
          <p:nvPr/>
        </p:nvPicPr>
        <p:blipFill>
          <a:blip r:embed="rId24"/>
          <a:srcRect/>
          <a:stretch>
            <a:fillRect/>
          </a:stretch>
        </p:blipFill>
        <p:spPr bwMode="auto">
          <a:xfrm>
            <a:off x="7521575" y="3716338"/>
            <a:ext cx="414338" cy="311150"/>
          </a:xfrm>
          <a:prstGeom prst="rect">
            <a:avLst/>
          </a:prstGeom>
          <a:noFill/>
          <a:ln w="9525">
            <a:noFill/>
            <a:miter lim="800000"/>
            <a:headEnd type="none" w="sm" len="sm"/>
            <a:tailEnd type="none" w="sm" len="sm"/>
          </a:ln>
        </p:spPr>
      </p:pic>
      <p:pic>
        <p:nvPicPr>
          <p:cNvPr id="2072" name="Object 56" descr="C:\DOCUME~1\LOCALA~1\LOCALS~1\Temp\npo0000e7.tmp"/>
          <p:cNvPicPr>
            <a:picLocks noChangeAspect="1" noChangeArrowheads="1"/>
          </p:cNvPicPr>
          <p:nvPr/>
        </p:nvPicPr>
        <p:blipFill>
          <a:blip r:embed="rId25"/>
          <a:srcRect/>
          <a:stretch>
            <a:fillRect/>
          </a:stretch>
        </p:blipFill>
        <p:spPr bwMode="auto">
          <a:xfrm>
            <a:off x="6815138" y="3635375"/>
            <a:ext cx="487362" cy="366713"/>
          </a:xfrm>
          <a:prstGeom prst="rect">
            <a:avLst/>
          </a:prstGeom>
          <a:noFill/>
          <a:ln w="9525">
            <a:noFill/>
            <a:miter lim="800000"/>
            <a:headEnd type="none" w="sm" len="sm"/>
            <a:tailEnd type="none" w="sm" len="sm"/>
          </a:ln>
        </p:spPr>
      </p:pic>
      <p:pic>
        <p:nvPicPr>
          <p:cNvPr id="2073" name="Object 42" descr="C:\DOCUME~1\LOCALA~1\LOCALS~1\Temp\npo0000e9.tmp"/>
          <p:cNvPicPr>
            <a:picLocks noChangeAspect="1" noChangeArrowheads="1"/>
          </p:cNvPicPr>
          <p:nvPr/>
        </p:nvPicPr>
        <p:blipFill>
          <a:blip r:embed="rId26"/>
          <a:srcRect/>
          <a:stretch>
            <a:fillRect/>
          </a:stretch>
        </p:blipFill>
        <p:spPr bwMode="auto">
          <a:xfrm>
            <a:off x="2727325" y="1641475"/>
            <a:ext cx="574675" cy="377825"/>
          </a:xfrm>
          <a:prstGeom prst="rect">
            <a:avLst/>
          </a:prstGeom>
          <a:noFill/>
          <a:ln w="9525">
            <a:noFill/>
            <a:miter lim="800000"/>
            <a:headEnd type="none" w="sm" len="sm"/>
            <a:tailEnd type="none" w="sm" len="sm"/>
          </a:ln>
        </p:spPr>
      </p:pic>
      <p:pic>
        <p:nvPicPr>
          <p:cNvPr id="2074" name="Object 39" descr="C:\DOCUME~1\LOCALA~1\LOCALS~1\Temp\npo0000ea.tmp"/>
          <p:cNvPicPr>
            <a:picLocks noChangeAspect="1" noChangeArrowheads="1"/>
          </p:cNvPicPr>
          <p:nvPr/>
        </p:nvPicPr>
        <p:blipFill>
          <a:blip r:embed="rId27"/>
          <a:srcRect b="20428"/>
          <a:stretch>
            <a:fillRect/>
          </a:stretch>
        </p:blipFill>
        <p:spPr bwMode="auto">
          <a:xfrm>
            <a:off x="6926263" y="1703388"/>
            <a:ext cx="347662" cy="330200"/>
          </a:xfrm>
          <a:prstGeom prst="rect">
            <a:avLst/>
          </a:prstGeom>
          <a:noFill/>
          <a:ln w="9525">
            <a:noFill/>
            <a:miter lim="800000"/>
            <a:headEnd type="none" w="sm" len="sm"/>
            <a:tailEnd type="none" w="sm" len="sm"/>
          </a:ln>
        </p:spPr>
      </p:pic>
      <p:pic>
        <p:nvPicPr>
          <p:cNvPr id="2075" name="Object 50" descr="C:\DOCUME~1\LOCALA~1\LOCALS~1\Temp\npo0000ec.tmp"/>
          <p:cNvPicPr>
            <a:picLocks noChangeAspect="1" noChangeArrowheads="1"/>
          </p:cNvPicPr>
          <p:nvPr/>
        </p:nvPicPr>
        <p:blipFill>
          <a:blip r:embed="rId28"/>
          <a:srcRect/>
          <a:stretch>
            <a:fillRect/>
          </a:stretch>
        </p:blipFill>
        <p:spPr bwMode="auto">
          <a:xfrm>
            <a:off x="7810500" y="1614488"/>
            <a:ext cx="504825" cy="407987"/>
          </a:xfrm>
          <a:prstGeom prst="rect">
            <a:avLst/>
          </a:prstGeom>
          <a:noFill/>
          <a:ln w="9525">
            <a:noFill/>
            <a:miter lim="800000"/>
            <a:headEnd type="none" w="sm" len="sm"/>
            <a:tailEnd type="none" w="sm" len="sm"/>
          </a:ln>
        </p:spPr>
      </p:pic>
      <p:pic>
        <p:nvPicPr>
          <p:cNvPr id="2076" name="Object 2" descr="C:\DOCUME~1\LOCALA~1\LOCALS~1\Temp\npo0000ee.tmp"/>
          <p:cNvPicPr>
            <a:picLocks noChangeAspect="1" noChangeArrowheads="1"/>
          </p:cNvPicPr>
          <p:nvPr/>
        </p:nvPicPr>
        <p:blipFill>
          <a:blip r:embed="rId29"/>
          <a:srcRect/>
          <a:stretch>
            <a:fillRect/>
          </a:stretch>
        </p:blipFill>
        <p:spPr bwMode="auto">
          <a:xfrm>
            <a:off x="5362575" y="542925"/>
            <a:ext cx="455613" cy="303213"/>
          </a:xfrm>
          <a:prstGeom prst="rect">
            <a:avLst/>
          </a:prstGeom>
          <a:noFill/>
          <a:ln w="12700">
            <a:noFill/>
            <a:miter lim="800000"/>
            <a:headEnd type="none" w="sm" len="sm"/>
            <a:tailEnd type="none" w="sm" len="sm"/>
          </a:ln>
        </p:spPr>
      </p:pic>
      <p:pic>
        <p:nvPicPr>
          <p:cNvPr id="2077" name="Object 49" descr="C:\DOCUME~1\LOCALA~1\LOCALS~1\Temp\npo0000f0.tmp"/>
          <p:cNvPicPr>
            <a:picLocks noChangeAspect="1" noChangeArrowheads="1"/>
          </p:cNvPicPr>
          <p:nvPr/>
        </p:nvPicPr>
        <p:blipFill>
          <a:blip r:embed="rId30"/>
          <a:srcRect t="30302"/>
          <a:stretch>
            <a:fillRect/>
          </a:stretch>
        </p:blipFill>
        <p:spPr bwMode="auto">
          <a:xfrm>
            <a:off x="3797300" y="517525"/>
            <a:ext cx="587375" cy="328613"/>
          </a:xfrm>
          <a:prstGeom prst="rect">
            <a:avLst/>
          </a:prstGeom>
          <a:noFill/>
          <a:ln w="9525">
            <a:noFill/>
            <a:miter lim="800000"/>
            <a:headEnd type="none" w="sm" len="sm"/>
            <a:tailEnd type="none" w="sm" len="sm"/>
          </a:ln>
        </p:spPr>
      </p:pic>
      <p:pic>
        <p:nvPicPr>
          <p:cNvPr id="2078" name="Object 59" descr="C:\DOCUME~1\LOCALA~1\LOCALS~1\Temp\npo0000f2.tmp"/>
          <p:cNvPicPr>
            <a:picLocks noChangeAspect="1" noChangeArrowheads="1"/>
          </p:cNvPicPr>
          <p:nvPr/>
        </p:nvPicPr>
        <p:blipFill>
          <a:blip r:embed="rId31"/>
          <a:srcRect t="19855" b="10695"/>
          <a:stretch>
            <a:fillRect/>
          </a:stretch>
        </p:blipFill>
        <p:spPr bwMode="auto">
          <a:xfrm>
            <a:off x="2322513" y="536575"/>
            <a:ext cx="715962" cy="331788"/>
          </a:xfrm>
          <a:prstGeom prst="rect">
            <a:avLst/>
          </a:prstGeom>
          <a:noFill/>
          <a:ln w="9525">
            <a:noFill/>
            <a:miter lim="800000"/>
            <a:headEnd type="none" w="sm" len="sm"/>
            <a:tailEnd type="none" w="sm" len="sm"/>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6"/>
          <p:cNvSpPr>
            <a:spLocks noChangeArrowheads="1"/>
          </p:cNvSpPr>
          <p:nvPr/>
        </p:nvSpPr>
        <p:spPr bwMode="auto">
          <a:xfrm>
            <a:off x="0" y="2197100"/>
            <a:ext cx="1262063" cy="1344613"/>
          </a:xfrm>
          <a:prstGeom prst="rect">
            <a:avLst/>
          </a:prstGeom>
          <a:solidFill>
            <a:srgbClr val="FFFF00"/>
          </a:solidFill>
          <a:ln w="12700">
            <a:solidFill>
              <a:schemeClr val="tx1"/>
            </a:solidFill>
            <a:miter lim="800000"/>
            <a:headEnd type="none" w="sm" len="sm"/>
            <a:tailEnd type="none" w="sm" len="sm"/>
          </a:ln>
        </p:spPr>
        <p:txBody>
          <a:bodyPr wrap="none" anchor="ctr"/>
          <a:lstStyle/>
          <a:p>
            <a:endParaRPr lang="en-US"/>
          </a:p>
        </p:txBody>
      </p:sp>
      <p:graphicFrame>
        <p:nvGraphicFramePr>
          <p:cNvPr id="3074" name="Object 0"/>
          <p:cNvGraphicFramePr>
            <a:graphicFrameLocks noChangeAspect="1"/>
          </p:cNvGraphicFramePr>
          <p:nvPr/>
        </p:nvGraphicFramePr>
        <p:xfrm>
          <a:off x="184150" y="-1588"/>
          <a:ext cx="8623300" cy="6859588"/>
        </p:xfrm>
        <a:graphic>
          <a:graphicData uri="http://schemas.openxmlformats.org/presentationml/2006/ole">
            <p:oleObj spid="_x0000_s29698" name="SmartDraw" r:id="rId3" imgW="10602360" imgH="8435160" progId="">
              <p:embed/>
            </p:oleObj>
          </a:graphicData>
        </a:graphic>
      </p:graphicFrame>
      <p:pic>
        <p:nvPicPr>
          <p:cNvPr id="3076" name="Object 25" descr="C:\DOCUME~1\LOCALA~1\LOCALS~1\Temp\npo0000f4.tmp"/>
          <p:cNvPicPr>
            <a:picLocks noChangeAspect="1" noChangeArrowheads="1"/>
          </p:cNvPicPr>
          <p:nvPr/>
        </p:nvPicPr>
        <p:blipFill>
          <a:blip r:embed="rId4"/>
          <a:srcRect t="4257" b="38737"/>
          <a:stretch>
            <a:fillRect/>
          </a:stretch>
        </p:blipFill>
        <p:spPr bwMode="auto">
          <a:xfrm>
            <a:off x="2386013" y="6388100"/>
            <a:ext cx="446087" cy="338138"/>
          </a:xfrm>
          <a:prstGeom prst="rect">
            <a:avLst/>
          </a:prstGeom>
          <a:noFill/>
          <a:ln w="9525">
            <a:noFill/>
            <a:miter lim="800000"/>
            <a:headEnd type="none" w="sm" len="sm"/>
            <a:tailEnd type="none" w="sm" len="sm"/>
          </a:ln>
        </p:spPr>
      </p:pic>
      <p:pic>
        <p:nvPicPr>
          <p:cNvPr id="3077" name="Object 17" descr="C:\DOCUME~1\LOCALA~1\LOCALS~1\Temp\npo0000f5.tmp"/>
          <p:cNvPicPr>
            <a:picLocks noChangeAspect="1" noChangeArrowheads="1"/>
          </p:cNvPicPr>
          <p:nvPr/>
        </p:nvPicPr>
        <p:blipFill>
          <a:blip r:embed="rId5"/>
          <a:srcRect/>
          <a:stretch>
            <a:fillRect/>
          </a:stretch>
        </p:blipFill>
        <p:spPr bwMode="auto">
          <a:xfrm>
            <a:off x="1662113" y="6392863"/>
            <a:ext cx="463550" cy="339725"/>
          </a:xfrm>
          <a:prstGeom prst="rect">
            <a:avLst/>
          </a:prstGeom>
          <a:noFill/>
          <a:ln w="9525">
            <a:noFill/>
            <a:miter lim="800000"/>
            <a:headEnd type="none" w="sm" len="sm"/>
            <a:tailEnd type="none" w="sm" len="sm"/>
          </a:ln>
        </p:spPr>
      </p:pic>
      <p:pic>
        <p:nvPicPr>
          <p:cNvPr id="3078" name="Object 22" descr="C:\DOCUME~1\LOCALA~1\LOCALS~1\Temp\npo0000f7.tmp"/>
          <p:cNvPicPr>
            <a:picLocks noChangeAspect="1" noChangeArrowheads="1"/>
          </p:cNvPicPr>
          <p:nvPr/>
        </p:nvPicPr>
        <p:blipFill>
          <a:blip r:embed="rId6"/>
          <a:srcRect/>
          <a:stretch>
            <a:fillRect/>
          </a:stretch>
        </p:blipFill>
        <p:spPr bwMode="auto">
          <a:xfrm>
            <a:off x="909638" y="6394450"/>
            <a:ext cx="554037" cy="336550"/>
          </a:xfrm>
          <a:prstGeom prst="rect">
            <a:avLst/>
          </a:prstGeom>
          <a:noFill/>
          <a:ln w="9525">
            <a:noFill/>
            <a:miter lim="800000"/>
            <a:headEnd type="none" w="sm" len="sm"/>
            <a:tailEnd type="none" w="sm" len="sm"/>
          </a:ln>
        </p:spPr>
      </p:pic>
      <p:pic>
        <p:nvPicPr>
          <p:cNvPr id="3079" name="Object 16" descr="C:\DOCUME~1\LOCALA~1\LOCALS~1\Temp\npo0000f8.tmp"/>
          <p:cNvPicPr>
            <a:picLocks noChangeAspect="1" noChangeArrowheads="1"/>
          </p:cNvPicPr>
          <p:nvPr/>
        </p:nvPicPr>
        <p:blipFill>
          <a:blip r:embed="rId7"/>
          <a:srcRect/>
          <a:stretch>
            <a:fillRect/>
          </a:stretch>
        </p:blipFill>
        <p:spPr bwMode="auto">
          <a:xfrm>
            <a:off x="3044825" y="6381750"/>
            <a:ext cx="525463" cy="349250"/>
          </a:xfrm>
          <a:prstGeom prst="rect">
            <a:avLst/>
          </a:prstGeom>
          <a:noFill/>
          <a:ln w="9525">
            <a:noFill/>
            <a:miter lim="800000"/>
            <a:headEnd type="none" w="sm" len="sm"/>
            <a:tailEnd type="none" w="sm" len="sm"/>
          </a:ln>
        </p:spPr>
      </p:pic>
      <p:pic>
        <p:nvPicPr>
          <p:cNvPr id="3080" name="Object 28" descr="C:\DOCUME~1\LOCALA~1\LOCALS~1\Temp\npo0000f9.tmp"/>
          <p:cNvPicPr>
            <a:picLocks noChangeAspect="1" noChangeArrowheads="1"/>
          </p:cNvPicPr>
          <p:nvPr/>
        </p:nvPicPr>
        <p:blipFill>
          <a:blip r:embed="rId8"/>
          <a:srcRect/>
          <a:stretch>
            <a:fillRect/>
          </a:stretch>
        </p:blipFill>
        <p:spPr bwMode="auto">
          <a:xfrm>
            <a:off x="3767138" y="6388100"/>
            <a:ext cx="504825" cy="334963"/>
          </a:xfrm>
          <a:prstGeom prst="rect">
            <a:avLst/>
          </a:prstGeom>
          <a:noFill/>
          <a:ln w="9525">
            <a:noFill/>
            <a:miter lim="800000"/>
            <a:headEnd type="none" w="sm" len="sm"/>
            <a:tailEnd type="none" w="sm" len="sm"/>
          </a:ln>
        </p:spPr>
      </p:pic>
      <p:pic>
        <p:nvPicPr>
          <p:cNvPr id="3081" name="Object 36" descr="C:\DOCUME~1\LOCALA~1\LOCALS~1\Temp\npo0000fb.tmp"/>
          <p:cNvPicPr>
            <a:picLocks noChangeAspect="1" noChangeArrowheads="1"/>
          </p:cNvPicPr>
          <p:nvPr/>
        </p:nvPicPr>
        <p:blipFill>
          <a:blip r:embed="rId9"/>
          <a:srcRect/>
          <a:stretch>
            <a:fillRect/>
          </a:stretch>
        </p:blipFill>
        <p:spPr bwMode="auto">
          <a:xfrm>
            <a:off x="4711700" y="6272213"/>
            <a:ext cx="352425" cy="452437"/>
          </a:xfrm>
          <a:prstGeom prst="rect">
            <a:avLst/>
          </a:prstGeom>
          <a:noFill/>
          <a:ln w="9525">
            <a:noFill/>
            <a:miter lim="800000"/>
            <a:headEnd type="none" w="sm" len="sm"/>
            <a:tailEnd type="none" w="sm" len="sm"/>
          </a:ln>
        </p:spPr>
      </p:pic>
      <p:pic>
        <p:nvPicPr>
          <p:cNvPr id="3082" name="Object 37" descr="C:\DOCUME~1\LOCALA~1\LOCALS~1\Temp\npo0000fc.tmp"/>
          <p:cNvPicPr>
            <a:picLocks noChangeAspect="1" noChangeArrowheads="1"/>
          </p:cNvPicPr>
          <p:nvPr/>
        </p:nvPicPr>
        <p:blipFill>
          <a:blip r:embed="rId10"/>
          <a:srcRect/>
          <a:stretch>
            <a:fillRect/>
          </a:stretch>
        </p:blipFill>
        <p:spPr bwMode="auto">
          <a:xfrm>
            <a:off x="5449888" y="6292850"/>
            <a:ext cx="336550" cy="434975"/>
          </a:xfrm>
          <a:prstGeom prst="rect">
            <a:avLst/>
          </a:prstGeom>
          <a:noFill/>
          <a:ln w="9525">
            <a:noFill/>
            <a:miter lim="800000"/>
            <a:headEnd type="none" w="sm" len="sm"/>
            <a:tailEnd type="none" w="sm" len="sm"/>
          </a:ln>
        </p:spPr>
      </p:pic>
      <p:pic>
        <p:nvPicPr>
          <p:cNvPr id="3083" name="Object 34" descr="C:\DOCUME~1\LOCALA~1\LOCALS~1\Temp\npo0000fe.tmp"/>
          <p:cNvPicPr>
            <a:picLocks noChangeAspect="1" noChangeArrowheads="1"/>
          </p:cNvPicPr>
          <p:nvPr/>
        </p:nvPicPr>
        <p:blipFill>
          <a:blip r:embed="rId11"/>
          <a:srcRect r="2831" b="4892"/>
          <a:stretch>
            <a:fillRect/>
          </a:stretch>
        </p:blipFill>
        <p:spPr bwMode="auto">
          <a:xfrm>
            <a:off x="900113" y="5370513"/>
            <a:ext cx="574675" cy="409575"/>
          </a:xfrm>
          <a:prstGeom prst="rect">
            <a:avLst/>
          </a:prstGeom>
          <a:noFill/>
          <a:ln w="9525">
            <a:noFill/>
            <a:miter lim="800000"/>
            <a:headEnd type="none" w="sm" len="sm"/>
            <a:tailEnd type="none" w="sm" len="sm"/>
          </a:ln>
        </p:spPr>
      </p:pic>
      <p:pic>
        <p:nvPicPr>
          <p:cNvPr id="3084" name="Object 31" descr="C:\DOCUME~1\LOCALA~1\LOCALS~1\Temp\npo000100.tmp"/>
          <p:cNvPicPr>
            <a:picLocks noChangeAspect="1" noChangeArrowheads="1"/>
          </p:cNvPicPr>
          <p:nvPr/>
        </p:nvPicPr>
        <p:blipFill>
          <a:blip r:embed="rId12">
            <a:lum contrast="6000"/>
          </a:blip>
          <a:srcRect/>
          <a:stretch>
            <a:fillRect/>
          </a:stretch>
        </p:blipFill>
        <p:spPr bwMode="auto">
          <a:xfrm>
            <a:off x="1590675" y="5429250"/>
            <a:ext cx="579438" cy="347663"/>
          </a:xfrm>
          <a:prstGeom prst="rect">
            <a:avLst/>
          </a:prstGeom>
          <a:noFill/>
          <a:ln w="9525">
            <a:noFill/>
            <a:miter lim="800000"/>
            <a:headEnd type="none" w="sm" len="sm"/>
            <a:tailEnd type="none" w="sm" len="sm"/>
          </a:ln>
        </p:spPr>
      </p:pic>
      <p:pic>
        <p:nvPicPr>
          <p:cNvPr id="3085" name="Object 33" descr="C:\DOCUME~1\LOCALA~1\LOCALS~1\Temp\npo000102.tmp"/>
          <p:cNvPicPr>
            <a:picLocks noChangeAspect="1" noChangeArrowheads="1"/>
          </p:cNvPicPr>
          <p:nvPr/>
        </p:nvPicPr>
        <p:blipFill>
          <a:blip r:embed="rId13"/>
          <a:srcRect/>
          <a:stretch>
            <a:fillRect/>
          </a:stretch>
        </p:blipFill>
        <p:spPr bwMode="auto">
          <a:xfrm>
            <a:off x="2420938" y="5338763"/>
            <a:ext cx="396875" cy="461962"/>
          </a:xfrm>
          <a:prstGeom prst="rect">
            <a:avLst/>
          </a:prstGeom>
          <a:noFill/>
          <a:ln w="9525">
            <a:noFill/>
            <a:miter lim="800000"/>
            <a:headEnd type="none" w="sm" len="sm"/>
            <a:tailEnd type="none" w="sm" len="sm"/>
          </a:ln>
        </p:spPr>
      </p:pic>
      <p:pic>
        <p:nvPicPr>
          <p:cNvPr id="3086" name="Object 21" descr="C:\DOCUME~1\LOCALA~1\LOCALS~1\Temp\npo000103.tmp"/>
          <p:cNvPicPr>
            <a:picLocks noChangeAspect="1" noChangeArrowheads="1"/>
          </p:cNvPicPr>
          <p:nvPr/>
        </p:nvPicPr>
        <p:blipFill>
          <a:blip r:embed="rId14">
            <a:lum contrast="12000"/>
          </a:blip>
          <a:srcRect/>
          <a:stretch>
            <a:fillRect/>
          </a:stretch>
        </p:blipFill>
        <p:spPr bwMode="auto">
          <a:xfrm>
            <a:off x="973138" y="4651375"/>
            <a:ext cx="423862" cy="254000"/>
          </a:xfrm>
          <a:prstGeom prst="rect">
            <a:avLst/>
          </a:prstGeom>
          <a:noFill/>
          <a:ln w="9525">
            <a:noFill/>
            <a:miter lim="800000"/>
            <a:headEnd type="none" w="sm" len="sm"/>
            <a:tailEnd type="none" w="sm" len="sm"/>
          </a:ln>
        </p:spPr>
      </p:pic>
      <p:pic>
        <p:nvPicPr>
          <p:cNvPr id="3087" name="Object 24" descr="C:\DOCUME~1\LOCALA~1\LOCALS~1\Temp\npo000104.tmp"/>
          <p:cNvPicPr>
            <a:picLocks noChangeAspect="1" noChangeArrowheads="1"/>
          </p:cNvPicPr>
          <p:nvPr/>
        </p:nvPicPr>
        <p:blipFill>
          <a:blip r:embed="rId15">
            <a:lum bright="6000" contrast="18000"/>
          </a:blip>
          <a:srcRect/>
          <a:stretch>
            <a:fillRect/>
          </a:stretch>
        </p:blipFill>
        <p:spPr bwMode="auto">
          <a:xfrm>
            <a:off x="1643063" y="4664075"/>
            <a:ext cx="425450" cy="254000"/>
          </a:xfrm>
          <a:prstGeom prst="rect">
            <a:avLst/>
          </a:prstGeom>
          <a:noFill/>
          <a:ln w="9525">
            <a:noFill/>
            <a:miter lim="800000"/>
            <a:headEnd type="none" w="sm" len="sm"/>
            <a:tailEnd type="none" w="sm" len="sm"/>
          </a:ln>
        </p:spPr>
      </p:pic>
      <p:pic>
        <p:nvPicPr>
          <p:cNvPr id="3088" name="Object 26" descr="C:\DOCUME~1\LOCALA~1\LOCALS~1\Temp\npo000105.tmp"/>
          <p:cNvPicPr>
            <a:picLocks noChangeAspect="1" noChangeArrowheads="1"/>
          </p:cNvPicPr>
          <p:nvPr/>
        </p:nvPicPr>
        <p:blipFill>
          <a:blip r:embed="rId16"/>
          <a:srcRect/>
          <a:stretch>
            <a:fillRect/>
          </a:stretch>
        </p:blipFill>
        <p:spPr bwMode="auto">
          <a:xfrm>
            <a:off x="2384425" y="4618038"/>
            <a:ext cx="465138" cy="336550"/>
          </a:xfrm>
          <a:prstGeom prst="rect">
            <a:avLst/>
          </a:prstGeom>
          <a:noFill/>
          <a:ln w="9525">
            <a:noFill/>
            <a:miter lim="800000"/>
            <a:headEnd type="none" w="sm" len="sm"/>
            <a:tailEnd type="none" w="sm" len="sm"/>
          </a:ln>
        </p:spPr>
      </p:pic>
      <p:pic>
        <p:nvPicPr>
          <p:cNvPr id="3089" name="Object 15" descr="C:\DOCUME~1\LOCALA~1\LOCALS~1\Temp\npo000106.tmp"/>
          <p:cNvPicPr>
            <a:picLocks noChangeAspect="1" noChangeArrowheads="1"/>
          </p:cNvPicPr>
          <p:nvPr/>
        </p:nvPicPr>
        <p:blipFill>
          <a:blip r:embed="rId17"/>
          <a:srcRect/>
          <a:stretch>
            <a:fillRect/>
          </a:stretch>
        </p:blipFill>
        <p:spPr bwMode="auto">
          <a:xfrm>
            <a:off x="3078163" y="3881438"/>
            <a:ext cx="463550" cy="231775"/>
          </a:xfrm>
          <a:prstGeom prst="rect">
            <a:avLst/>
          </a:prstGeom>
          <a:noFill/>
          <a:ln w="9525">
            <a:noFill/>
            <a:miter lim="800000"/>
            <a:headEnd type="none" w="sm" len="sm"/>
            <a:tailEnd type="none" w="sm" len="sm"/>
          </a:ln>
        </p:spPr>
      </p:pic>
      <p:pic>
        <p:nvPicPr>
          <p:cNvPr id="3090" name="Object 20" descr="C:\DOCUME~1\LOCALA~1\LOCALS~1\Temp\npo000108.tmp"/>
          <p:cNvPicPr>
            <a:picLocks noChangeAspect="1" noChangeArrowheads="1"/>
          </p:cNvPicPr>
          <p:nvPr/>
        </p:nvPicPr>
        <p:blipFill>
          <a:blip r:embed="rId18"/>
          <a:srcRect t="50945"/>
          <a:stretch>
            <a:fillRect/>
          </a:stretch>
        </p:blipFill>
        <p:spPr bwMode="auto">
          <a:xfrm>
            <a:off x="3757613" y="3884613"/>
            <a:ext cx="436562" cy="209550"/>
          </a:xfrm>
          <a:prstGeom prst="rect">
            <a:avLst/>
          </a:prstGeom>
          <a:noFill/>
          <a:ln w="9525">
            <a:noFill/>
            <a:miter lim="800000"/>
            <a:headEnd type="none" w="sm" len="sm"/>
            <a:tailEnd type="none" w="sm" len="sm"/>
          </a:ln>
        </p:spPr>
      </p:pic>
      <p:pic>
        <p:nvPicPr>
          <p:cNvPr id="3091" name="Object 27" descr="C:\DOCUME~1\LOCALA~1\LOCALS~1\Temp\npo000109.tmp"/>
          <p:cNvPicPr>
            <a:picLocks noChangeAspect="1" noChangeArrowheads="1"/>
          </p:cNvPicPr>
          <p:nvPr/>
        </p:nvPicPr>
        <p:blipFill>
          <a:blip r:embed="rId19"/>
          <a:srcRect t="13718" b="17014"/>
          <a:stretch>
            <a:fillRect/>
          </a:stretch>
        </p:blipFill>
        <p:spPr bwMode="auto">
          <a:xfrm>
            <a:off x="2403475" y="3835400"/>
            <a:ext cx="344488" cy="284163"/>
          </a:xfrm>
          <a:prstGeom prst="rect">
            <a:avLst/>
          </a:prstGeom>
          <a:noFill/>
          <a:ln w="9525">
            <a:noFill/>
            <a:miter lim="800000"/>
            <a:headEnd type="none" w="sm" len="sm"/>
            <a:tailEnd type="none" w="sm" len="sm"/>
          </a:ln>
        </p:spPr>
      </p:pic>
      <p:pic>
        <p:nvPicPr>
          <p:cNvPr id="3092" name="Object 29" descr="C:\DOCUME~1\LOCALA~1\LOCALS~1\Temp\npo00010b.tmp"/>
          <p:cNvPicPr>
            <a:picLocks noChangeAspect="1" noChangeArrowheads="1"/>
          </p:cNvPicPr>
          <p:nvPr/>
        </p:nvPicPr>
        <p:blipFill>
          <a:blip r:embed="rId20">
            <a:lum bright="24000" contrast="36000"/>
          </a:blip>
          <a:srcRect/>
          <a:stretch>
            <a:fillRect/>
          </a:stretch>
        </p:blipFill>
        <p:spPr bwMode="auto">
          <a:xfrm>
            <a:off x="4400550" y="3667125"/>
            <a:ext cx="482600" cy="420688"/>
          </a:xfrm>
          <a:prstGeom prst="rect">
            <a:avLst/>
          </a:prstGeom>
          <a:noFill/>
          <a:ln w="9525">
            <a:noFill/>
            <a:miter lim="800000"/>
            <a:headEnd type="none" w="sm" len="sm"/>
            <a:tailEnd type="none" w="sm" len="sm"/>
          </a:ln>
        </p:spPr>
      </p:pic>
      <p:pic>
        <p:nvPicPr>
          <p:cNvPr id="3093" name="Object 55" descr="C:\DOCUME~1\LOCALA~1\LOCALS~1\Temp\npo00010d.tmp"/>
          <p:cNvPicPr>
            <a:picLocks noChangeAspect="1" noChangeArrowheads="1"/>
          </p:cNvPicPr>
          <p:nvPr/>
        </p:nvPicPr>
        <p:blipFill>
          <a:blip r:embed="rId21"/>
          <a:srcRect/>
          <a:stretch>
            <a:fillRect/>
          </a:stretch>
        </p:blipFill>
        <p:spPr bwMode="auto">
          <a:xfrm>
            <a:off x="7353300" y="2497138"/>
            <a:ext cx="595313" cy="360362"/>
          </a:xfrm>
          <a:prstGeom prst="rect">
            <a:avLst/>
          </a:prstGeom>
          <a:noFill/>
          <a:ln w="9525">
            <a:noFill/>
            <a:miter lim="800000"/>
            <a:headEnd type="none" w="sm" len="sm"/>
            <a:tailEnd type="none" w="sm" len="sm"/>
          </a:ln>
        </p:spPr>
      </p:pic>
      <p:pic>
        <p:nvPicPr>
          <p:cNvPr id="3094" name="Object 62" descr="C:\DOCUME~1\LOCALA~1\LOCALS~1\Temp\npo00010e.tmp"/>
          <p:cNvPicPr>
            <a:picLocks noChangeAspect="1" noChangeArrowheads="1"/>
          </p:cNvPicPr>
          <p:nvPr/>
        </p:nvPicPr>
        <p:blipFill>
          <a:blip r:embed="rId22"/>
          <a:srcRect t="41365"/>
          <a:stretch>
            <a:fillRect/>
          </a:stretch>
        </p:blipFill>
        <p:spPr bwMode="auto">
          <a:xfrm>
            <a:off x="2722563" y="2625725"/>
            <a:ext cx="569912" cy="266700"/>
          </a:xfrm>
          <a:prstGeom prst="rect">
            <a:avLst/>
          </a:prstGeom>
          <a:noFill/>
          <a:ln w="9525">
            <a:noFill/>
            <a:miter lim="800000"/>
            <a:headEnd type="none" w="sm" len="sm"/>
            <a:tailEnd type="none" w="sm" len="sm"/>
          </a:ln>
        </p:spPr>
      </p:pic>
      <p:pic>
        <p:nvPicPr>
          <p:cNvPr id="3095" name="Object 58" descr="C:\DOCUME~1\LOCALA~1\LOCALS~1\Temp\npo00010f.tmp"/>
          <p:cNvPicPr>
            <a:picLocks noChangeAspect="1" noChangeArrowheads="1"/>
          </p:cNvPicPr>
          <p:nvPr/>
        </p:nvPicPr>
        <p:blipFill>
          <a:blip r:embed="rId23"/>
          <a:srcRect/>
          <a:stretch>
            <a:fillRect/>
          </a:stretch>
        </p:blipFill>
        <p:spPr bwMode="auto">
          <a:xfrm>
            <a:off x="8196263" y="3705225"/>
            <a:ext cx="449262" cy="336550"/>
          </a:xfrm>
          <a:prstGeom prst="rect">
            <a:avLst/>
          </a:prstGeom>
          <a:noFill/>
          <a:ln w="9525">
            <a:noFill/>
            <a:miter lim="800000"/>
            <a:headEnd type="none" w="sm" len="sm"/>
            <a:tailEnd type="none" w="sm" len="sm"/>
          </a:ln>
        </p:spPr>
      </p:pic>
      <p:pic>
        <p:nvPicPr>
          <p:cNvPr id="3096" name="Object 57" descr="C:\DOCUME~1\LOCALA~1\LOCALS~1\Temp\npo000110.tmp"/>
          <p:cNvPicPr>
            <a:picLocks noChangeAspect="1" noChangeArrowheads="1"/>
          </p:cNvPicPr>
          <p:nvPr/>
        </p:nvPicPr>
        <p:blipFill>
          <a:blip r:embed="rId24"/>
          <a:srcRect/>
          <a:stretch>
            <a:fillRect/>
          </a:stretch>
        </p:blipFill>
        <p:spPr bwMode="auto">
          <a:xfrm>
            <a:off x="7521575" y="3716338"/>
            <a:ext cx="414338" cy="311150"/>
          </a:xfrm>
          <a:prstGeom prst="rect">
            <a:avLst/>
          </a:prstGeom>
          <a:noFill/>
          <a:ln w="9525">
            <a:noFill/>
            <a:miter lim="800000"/>
            <a:headEnd type="none" w="sm" len="sm"/>
            <a:tailEnd type="none" w="sm" len="sm"/>
          </a:ln>
        </p:spPr>
      </p:pic>
      <p:pic>
        <p:nvPicPr>
          <p:cNvPr id="3097" name="Object 56" descr="C:\DOCUME~1\LOCALA~1\LOCALS~1\Temp\npo000112.tmp"/>
          <p:cNvPicPr>
            <a:picLocks noChangeAspect="1" noChangeArrowheads="1"/>
          </p:cNvPicPr>
          <p:nvPr/>
        </p:nvPicPr>
        <p:blipFill>
          <a:blip r:embed="rId25"/>
          <a:srcRect/>
          <a:stretch>
            <a:fillRect/>
          </a:stretch>
        </p:blipFill>
        <p:spPr bwMode="auto">
          <a:xfrm>
            <a:off x="6815138" y="3635375"/>
            <a:ext cx="487362" cy="366713"/>
          </a:xfrm>
          <a:prstGeom prst="rect">
            <a:avLst/>
          </a:prstGeom>
          <a:noFill/>
          <a:ln w="9525">
            <a:noFill/>
            <a:miter lim="800000"/>
            <a:headEnd type="none" w="sm" len="sm"/>
            <a:tailEnd type="none" w="sm" len="sm"/>
          </a:ln>
        </p:spPr>
      </p:pic>
      <p:pic>
        <p:nvPicPr>
          <p:cNvPr id="3098" name="Object 42" descr="C:\DOCUME~1\LOCALA~1\LOCALS~1\Temp\npo000114.tmp"/>
          <p:cNvPicPr>
            <a:picLocks noChangeAspect="1" noChangeArrowheads="1"/>
          </p:cNvPicPr>
          <p:nvPr/>
        </p:nvPicPr>
        <p:blipFill>
          <a:blip r:embed="rId26"/>
          <a:srcRect/>
          <a:stretch>
            <a:fillRect/>
          </a:stretch>
        </p:blipFill>
        <p:spPr bwMode="auto">
          <a:xfrm>
            <a:off x="2727325" y="1641475"/>
            <a:ext cx="574675" cy="377825"/>
          </a:xfrm>
          <a:prstGeom prst="rect">
            <a:avLst/>
          </a:prstGeom>
          <a:noFill/>
          <a:ln w="9525">
            <a:noFill/>
            <a:miter lim="800000"/>
            <a:headEnd type="none" w="sm" len="sm"/>
            <a:tailEnd type="none" w="sm" len="sm"/>
          </a:ln>
        </p:spPr>
      </p:pic>
      <p:pic>
        <p:nvPicPr>
          <p:cNvPr id="3099" name="Object 39" descr="C:\DOCUME~1\LOCALA~1\LOCALS~1\Temp\npo000115.tmp"/>
          <p:cNvPicPr>
            <a:picLocks noChangeAspect="1" noChangeArrowheads="1"/>
          </p:cNvPicPr>
          <p:nvPr/>
        </p:nvPicPr>
        <p:blipFill>
          <a:blip r:embed="rId27"/>
          <a:srcRect b="20428"/>
          <a:stretch>
            <a:fillRect/>
          </a:stretch>
        </p:blipFill>
        <p:spPr bwMode="auto">
          <a:xfrm>
            <a:off x="6926263" y="1703388"/>
            <a:ext cx="347662" cy="330200"/>
          </a:xfrm>
          <a:prstGeom prst="rect">
            <a:avLst/>
          </a:prstGeom>
          <a:noFill/>
          <a:ln w="9525">
            <a:noFill/>
            <a:miter lim="800000"/>
            <a:headEnd type="none" w="sm" len="sm"/>
            <a:tailEnd type="none" w="sm" len="sm"/>
          </a:ln>
        </p:spPr>
      </p:pic>
      <p:pic>
        <p:nvPicPr>
          <p:cNvPr id="3100" name="Object 50" descr="C:\DOCUME~1\LOCALA~1\LOCALS~1\Temp\npo000117.tmp"/>
          <p:cNvPicPr>
            <a:picLocks noChangeAspect="1" noChangeArrowheads="1"/>
          </p:cNvPicPr>
          <p:nvPr/>
        </p:nvPicPr>
        <p:blipFill>
          <a:blip r:embed="rId28"/>
          <a:srcRect/>
          <a:stretch>
            <a:fillRect/>
          </a:stretch>
        </p:blipFill>
        <p:spPr bwMode="auto">
          <a:xfrm>
            <a:off x="7810500" y="1614488"/>
            <a:ext cx="504825" cy="407987"/>
          </a:xfrm>
          <a:prstGeom prst="rect">
            <a:avLst/>
          </a:prstGeom>
          <a:noFill/>
          <a:ln w="9525">
            <a:noFill/>
            <a:miter lim="800000"/>
            <a:headEnd type="none" w="sm" len="sm"/>
            <a:tailEnd type="none" w="sm" len="sm"/>
          </a:ln>
        </p:spPr>
      </p:pic>
      <p:pic>
        <p:nvPicPr>
          <p:cNvPr id="3101" name="Picture 124" descr="C:\DOCUME~1\LOCALA~1\LOCALS~1\Temp\npo000119.tmp"/>
          <p:cNvPicPr>
            <a:picLocks noChangeAspect="1" noChangeArrowheads="1"/>
          </p:cNvPicPr>
          <p:nvPr/>
        </p:nvPicPr>
        <p:blipFill>
          <a:blip r:embed="rId29"/>
          <a:srcRect/>
          <a:stretch>
            <a:fillRect/>
          </a:stretch>
        </p:blipFill>
        <p:spPr bwMode="auto">
          <a:xfrm>
            <a:off x="5362575" y="542925"/>
            <a:ext cx="455613" cy="303213"/>
          </a:xfrm>
          <a:prstGeom prst="rect">
            <a:avLst/>
          </a:prstGeom>
          <a:noFill/>
          <a:ln w="12700">
            <a:noFill/>
            <a:miter lim="800000"/>
            <a:headEnd type="none" w="sm" len="sm"/>
            <a:tailEnd type="none" w="sm" len="sm"/>
          </a:ln>
        </p:spPr>
      </p:pic>
      <p:pic>
        <p:nvPicPr>
          <p:cNvPr id="3102" name="Object 49" descr="C:\DOCUME~1\LOCALA~1\LOCALS~1\Temp\npo00011b.tmp"/>
          <p:cNvPicPr>
            <a:picLocks noChangeAspect="1" noChangeArrowheads="1"/>
          </p:cNvPicPr>
          <p:nvPr/>
        </p:nvPicPr>
        <p:blipFill>
          <a:blip r:embed="rId30"/>
          <a:srcRect t="30302"/>
          <a:stretch>
            <a:fillRect/>
          </a:stretch>
        </p:blipFill>
        <p:spPr bwMode="auto">
          <a:xfrm>
            <a:off x="3797300" y="517525"/>
            <a:ext cx="587375" cy="328613"/>
          </a:xfrm>
          <a:prstGeom prst="rect">
            <a:avLst/>
          </a:prstGeom>
          <a:noFill/>
          <a:ln w="9525">
            <a:noFill/>
            <a:miter lim="800000"/>
            <a:headEnd type="none" w="sm" len="sm"/>
            <a:tailEnd type="none" w="sm" len="sm"/>
          </a:ln>
        </p:spPr>
      </p:pic>
      <p:pic>
        <p:nvPicPr>
          <p:cNvPr id="3103" name="Object 59" descr="C:\DOCUME~1\LOCALA~1\LOCALS~1\Temp\npo00011d.tmp"/>
          <p:cNvPicPr>
            <a:picLocks noChangeAspect="1" noChangeArrowheads="1"/>
          </p:cNvPicPr>
          <p:nvPr/>
        </p:nvPicPr>
        <p:blipFill>
          <a:blip r:embed="rId31"/>
          <a:srcRect t="19855" b="10695"/>
          <a:stretch>
            <a:fillRect/>
          </a:stretch>
        </p:blipFill>
        <p:spPr bwMode="auto">
          <a:xfrm>
            <a:off x="2322513" y="536575"/>
            <a:ext cx="715962" cy="331788"/>
          </a:xfrm>
          <a:prstGeom prst="rect">
            <a:avLst/>
          </a:prstGeom>
          <a:noFill/>
          <a:ln w="9525">
            <a:noFill/>
            <a:miter lim="800000"/>
            <a:headEnd type="none" w="sm" len="sm"/>
            <a:tailEnd type="none" w="sm" len="sm"/>
          </a:ln>
        </p:spPr>
      </p:pic>
      <p:sp>
        <p:nvSpPr>
          <p:cNvPr id="3104" name="AutoShape 39"/>
          <p:cNvSpPr>
            <a:spLocks noChangeArrowheads="1"/>
          </p:cNvSpPr>
          <p:nvPr/>
        </p:nvSpPr>
        <p:spPr bwMode="auto">
          <a:xfrm>
            <a:off x="1535113" y="4292600"/>
            <a:ext cx="674687" cy="2482850"/>
          </a:xfrm>
          <a:prstGeom prst="roundRect">
            <a:avLst>
              <a:gd name="adj" fmla="val 16667"/>
            </a:avLst>
          </a:prstGeom>
          <a:noFill/>
          <a:ln w="63500">
            <a:solidFill>
              <a:srgbClr val="FF0000"/>
            </a:solidFill>
            <a:round/>
            <a:headEnd type="none" w="sm" len="sm"/>
            <a:tailEnd type="none" w="sm" len="sm"/>
          </a:ln>
        </p:spPr>
        <p:txBody>
          <a:bodyPr wrap="none" anchor="ctr"/>
          <a:lstStyle/>
          <a:p>
            <a:endParaRPr lang="en-US"/>
          </a:p>
        </p:txBody>
      </p:sp>
      <p:sp>
        <p:nvSpPr>
          <p:cNvPr id="3105" name="AutoShape 40"/>
          <p:cNvSpPr>
            <a:spLocks noChangeArrowheads="1"/>
          </p:cNvSpPr>
          <p:nvPr/>
        </p:nvSpPr>
        <p:spPr bwMode="auto">
          <a:xfrm>
            <a:off x="6116638" y="5094288"/>
            <a:ext cx="866775" cy="517525"/>
          </a:xfrm>
          <a:prstGeom prst="roundRect">
            <a:avLst>
              <a:gd name="adj" fmla="val 16667"/>
            </a:avLst>
          </a:prstGeom>
          <a:noFill/>
          <a:ln w="63500">
            <a:solidFill>
              <a:srgbClr val="FF0000"/>
            </a:solidFill>
            <a:round/>
            <a:headEnd type="none" w="sm" len="sm"/>
            <a:tailEnd type="none" w="sm" len="sm"/>
          </a:ln>
        </p:spPr>
        <p:txBody>
          <a:bodyPr wrap="none" anchor="ctr"/>
          <a:lstStyle/>
          <a:p>
            <a:endParaRPr lang="en-US"/>
          </a:p>
        </p:txBody>
      </p:sp>
      <p:sp>
        <p:nvSpPr>
          <p:cNvPr id="3106" name="AutoShape 41"/>
          <p:cNvSpPr>
            <a:spLocks noChangeArrowheads="1"/>
          </p:cNvSpPr>
          <p:nvPr/>
        </p:nvSpPr>
        <p:spPr bwMode="auto">
          <a:xfrm>
            <a:off x="4289425" y="3355975"/>
            <a:ext cx="669925" cy="763588"/>
          </a:xfrm>
          <a:prstGeom prst="roundRect">
            <a:avLst>
              <a:gd name="adj" fmla="val 16667"/>
            </a:avLst>
          </a:prstGeom>
          <a:noFill/>
          <a:ln w="50800">
            <a:solidFill>
              <a:srgbClr val="FF0000"/>
            </a:solidFill>
            <a:round/>
            <a:headEnd type="none" w="sm" len="sm"/>
            <a:tailEnd type="none" w="sm" len="sm"/>
          </a:ln>
        </p:spPr>
        <p:txBody>
          <a:bodyPr wrap="none" anchor="ctr"/>
          <a:lstStyle/>
          <a:p>
            <a:endParaRPr lang="en-US"/>
          </a:p>
        </p:txBody>
      </p:sp>
      <p:sp>
        <p:nvSpPr>
          <p:cNvPr id="3107" name="AutoShape 42"/>
          <p:cNvSpPr>
            <a:spLocks noChangeArrowheads="1"/>
          </p:cNvSpPr>
          <p:nvPr/>
        </p:nvSpPr>
        <p:spPr bwMode="auto">
          <a:xfrm>
            <a:off x="4373563" y="3419475"/>
            <a:ext cx="500062" cy="627063"/>
          </a:xfrm>
          <a:prstGeom prst="roundRect">
            <a:avLst>
              <a:gd name="adj" fmla="val 16667"/>
            </a:avLst>
          </a:prstGeom>
          <a:noFill/>
          <a:ln w="38100">
            <a:solidFill>
              <a:srgbClr val="FF0000"/>
            </a:solidFill>
            <a:round/>
            <a:headEnd type="none" w="sm" len="sm"/>
            <a:tailEnd type="none" w="sm" len="sm"/>
          </a:ln>
        </p:spPr>
        <p:txBody>
          <a:bodyPr wrap="none" anchor="ctr"/>
          <a:lstStyle/>
          <a:p>
            <a:endParaRPr lang="en-US"/>
          </a:p>
        </p:txBody>
      </p:sp>
      <p:sp>
        <p:nvSpPr>
          <p:cNvPr id="3108" name="AutoShape 43"/>
          <p:cNvSpPr>
            <a:spLocks noChangeArrowheads="1"/>
          </p:cNvSpPr>
          <p:nvPr/>
        </p:nvSpPr>
        <p:spPr bwMode="auto">
          <a:xfrm>
            <a:off x="4645025" y="2319338"/>
            <a:ext cx="369888" cy="552450"/>
          </a:xfrm>
          <a:prstGeom prst="roundRect">
            <a:avLst>
              <a:gd name="adj" fmla="val 16667"/>
            </a:avLst>
          </a:prstGeom>
          <a:noFill/>
          <a:ln w="63500">
            <a:solidFill>
              <a:srgbClr val="FF0000"/>
            </a:solidFill>
            <a:round/>
            <a:headEnd type="none" w="sm" len="sm"/>
            <a:tailEnd type="none" w="sm" len="sm"/>
          </a:ln>
        </p:spPr>
        <p:txBody>
          <a:bodyPr wrap="none" anchor="ctr"/>
          <a:lstStyle/>
          <a:p>
            <a:endParaRPr lang="en-US"/>
          </a:p>
        </p:txBody>
      </p:sp>
      <p:sp>
        <p:nvSpPr>
          <p:cNvPr id="3109" name="AutoShape 44"/>
          <p:cNvSpPr>
            <a:spLocks noChangeArrowheads="1"/>
          </p:cNvSpPr>
          <p:nvPr/>
        </p:nvSpPr>
        <p:spPr bwMode="auto">
          <a:xfrm>
            <a:off x="6665913" y="2308225"/>
            <a:ext cx="581025" cy="620713"/>
          </a:xfrm>
          <a:prstGeom prst="roundRect">
            <a:avLst>
              <a:gd name="adj" fmla="val 16667"/>
            </a:avLst>
          </a:prstGeom>
          <a:noFill/>
          <a:ln w="63500">
            <a:solidFill>
              <a:srgbClr val="FF0000"/>
            </a:solidFill>
            <a:round/>
            <a:headEnd type="none" w="sm" len="sm"/>
            <a:tailEnd type="none" w="sm" len="sm"/>
          </a:ln>
        </p:spPr>
        <p:txBody>
          <a:bodyPr wrap="none" anchor="ctr"/>
          <a:lstStyle/>
          <a:p>
            <a:endParaRPr lang="en-US"/>
          </a:p>
        </p:txBody>
      </p:sp>
      <p:sp>
        <p:nvSpPr>
          <p:cNvPr id="3110" name="AutoShape 45"/>
          <p:cNvSpPr>
            <a:spLocks noChangeArrowheads="1"/>
          </p:cNvSpPr>
          <p:nvPr/>
        </p:nvSpPr>
        <p:spPr bwMode="auto">
          <a:xfrm>
            <a:off x="868363" y="4330700"/>
            <a:ext cx="581025" cy="2422525"/>
          </a:xfrm>
          <a:prstGeom prst="roundRect">
            <a:avLst>
              <a:gd name="adj" fmla="val 16667"/>
            </a:avLst>
          </a:prstGeom>
          <a:noFill/>
          <a:ln w="63500">
            <a:solidFill>
              <a:srgbClr val="3366FF"/>
            </a:solidFill>
            <a:round/>
            <a:headEnd type="none" w="sm" len="sm"/>
            <a:tailEnd type="none" w="sm" len="sm"/>
          </a:ln>
        </p:spPr>
        <p:txBody>
          <a:bodyPr wrap="none" anchor="ctr"/>
          <a:lstStyle/>
          <a:p>
            <a:endParaRPr lang="en-US"/>
          </a:p>
        </p:txBody>
      </p:sp>
      <p:sp>
        <p:nvSpPr>
          <p:cNvPr id="3111" name="AutoShape 46"/>
          <p:cNvSpPr>
            <a:spLocks noChangeArrowheads="1"/>
          </p:cNvSpPr>
          <p:nvPr/>
        </p:nvSpPr>
        <p:spPr bwMode="auto">
          <a:xfrm>
            <a:off x="2290763" y="4325938"/>
            <a:ext cx="635000" cy="2449512"/>
          </a:xfrm>
          <a:prstGeom prst="roundRect">
            <a:avLst>
              <a:gd name="adj" fmla="val 16667"/>
            </a:avLst>
          </a:prstGeom>
          <a:noFill/>
          <a:ln w="63500">
            <a:solidFill>
              <a:srgbClr val="3366FF"/>
            </a:solidFill>
            <a:round/>
            <a:headEnd type="none" w="sm" len="sm"/>
            <a:tailEnd type="none" w="sm" len="sm"/>
          </a:ln>
        </p:spPr>
        <p:txBody>
          <a:bodyPr wrap="none" anchor="ctr"/>
          <a:lstStyle/>
          <a:p>
            <a:endParaRPr lang="en-US"/>
          </a:p>
        </p:txBody>
      </p:sp>
      <p:sp>
        <p:nvSpPr>
          <p:cNvPr id="3112" name="AutoShape 47"/>
          <p:cNvSpPr>
            <a:spLocks noChangeArrowheads="1"/>
          </p:cNvSpPr>
          <p:nvPr/>
        </p:nvSpPr>
        <p:spPr bwMode="auto">
          <a:xfrm>
            <a:off x="3017838" y="3594100"/>
            <a:ext cx="573087" cy="3165475"/>
          </a:xfrm>
          <a:prstGeom prst="roundRect">
            <a:avLst>
              <a:gd name="adj" fmla="val 16667"/>
            </a:avLst>
          </a:prstGeom>
          <a:noFill/>
          <a:ln w="63500">
            <a:solidFill>
              <a:srgbClr val="3366FF"/>
            </a:solidFill>
            <a:round/>
            <a:headEnd type="none" w="sm" len="sm"/>
            <a:tailEnd type="none" w="sm" len="sm"/>
          </a:ln>
        </p:spPr>
        <p:txBody>
          <a:bodyPr wrap="none" anchor="ctr"/>
          <a:lstStyle/>
          <a:p>
            <a:endParaRPr lang="en-US"/>
          </a:p>
        </p:txBody>
      </p:sp>
      <p:sp>
        <p:nvSpPr>
          <p:cNvPr id="3113" name="AutoShape 48"/>
          <p:cNvSpPr>
            <a:spLocks noChangeArrowheads="1"/>
          </p:cNvSpPr>
          <p:nvPr/>
        </p:nvSpPr>
        <p:spPr bwMode="auto">
          <a:xfrm>
            <a:off x="3687763" y="3587750"/>
            <a:ext cx="498475" cy="519113"/>
          </a:xfrm>
          <a:prstGeom prst="roundRect">
            <a:avLst>
              <a:gd name="adj" fmla="val 16667"/>
            </a:avLst>
          </a:prstGeom>
          <a:noFill/>
          <a:ln w="63500">
            <a:solidFill>
              <a:srgbClr val="3366FF"/>
            </a:solidFill>
            <a:round/>
            <a:headEnd type="none" w="sm" len="sm"/>
            <a:tailEnd type="none" w="sm" len="sm"/>
          </a:ln>
        </p:spPr>
        <p:txBody>
          <a:bodyPr wrap="none" anchor="ctr"/>
          <a:lstStyle/>
          <a:p>
            <a:endParaRPr lang="en-US"/>
          </a:p>
        </p:txBody>
      </p:sp>
      <p:sp>
        <p:nvSpPr>
          <p:cNvPr id="3114" name="AutoShape 49"/>
          <p:cNvSpPr>
            <a:spLocks noChangeArrowheads="1"/>
          </p:cNvSpPr>
          <p:nvPr/>
        </p:nvSpPr>
        <p:spPr bwMode="auto">
          <a:xfrm>
            <a:off x="4252913" y="3287713"/>
            <a:ext cx="793750" cy="900112"/>
          </a:xfrm>
          <a:prstGeom prst="roundRect">
            <a:avLst>
              <a:gd name="adj" fmla="val 16667"/>
            </a:avLst>
          </a:prstGeom>
          <a:noFill/>
          <a:ln w="38100">
            <a:solidFill>
              <a:srgbClr val="3366FF"/>
            </a:solidFill>
            <a:round/>
            <a:headEnd type="none" w="sm" len="sm"/>
            <a:tailEnd type="none" w="sm" len="sm"/>
          </a:ln>
        </p:spPr>
        <p:txBody>
          <a:bodyPr wrap="none" anchor="ctr"/>
          <a:lstStyle/>
          <a:p>
            <a:endParaRPr lang="en-US"/>
          </a:p>
        </p:txBody>
      </p:sp>
      <p:sp>
        <p:nvSpPr>
          <p:cNvPr id="3115" name="AutoShape 50"/>
          <p:cNvSpPr>
            <a:spLocks noChangeArrowheads="1"/>
          </p:cNvSpPr>
          <p:nvPr/>
        </p:nvSpPr>
        <p:spPr bwMode="auto">
          <a:xfrm>
            <a:off x="6692900" y="3384550"/>
            <a:ext cx="2006600" cy="704850"/>
          </a:xfrm>
          <a:prstGeom prst="roundRect">
            <a:avLst>
              <a:gd name="adj" fmla="val 16667"/>
            </a:avLst>
          </a:prstGeom>
          <a:noFill/>
          <a:ln w="63500">
            <a:solidFill>
              <a:srgbClr val="3366FF"/>
            </a:solidFill>
            <a:round/>
            <a:headEnd type="none" w="sm" len="sm"/>
            <a:tailEnd type="none" w="sm" len="sm"/>
          </a:ln>
        </p:spPr>
        <p:txBody>
          <a:bodyPr wrap="none" anchor="ctr"/>
          <a:lstStyle/>
          <a:p>
            <a:endParaRPr lang="en-US"/>
          </a:p>
        </p:txBody>
      </p:sp>
      <p:sp>
        <p:nvSpPr>
          <p:cNvPr id="3116" name="AutoShape 51"/>
          <p:cNvSpPr>
            <a:spLocks noChangeArrowheads="1"/>
          </p:cNvSpPr>
          <p:nvPr/>
        </p:nvSpPr>
        <p:spPr bwMode="auto">
          <a:xfrm>
            <a:off x="6694488" y="1414463"/>
            <a:ext cx="1719262" cy="636587"/>
          </a:xfrm>
          <a:prstGeom prst="roundRect">
            <a:avLst>
              <a:gd name="adj" fmla="val 16667"/>
            </a:avLst>
          </a:prstGeom>
          <a:noFill/>
          <a:ln w="63500">
            <a:solidFill>
              <a:srgbClr val="3366FF"/>
            </a:solidFill>
            <a:round/>
            <a:headEnd type="none" w="sm" len="sm"/>
            <a:tailEnd type="none" w="sm" len="sm"/>
          </a:ln>
        </p:spPr>
        <p:txBody>
          <a:bodyPr wrap="none" anchor="ctr"/>
          <a:lstStyle/>
          <a:p>
            <a:endParaRPr lang="en-US"/>
          </a:p>
        </p:txBody>
      </p:sp>
      <p:sp>
        <p:nvSpPr>
          <p:cNvPr id="3117" name="AutoShape 52"/>
          <p:cNvSpPr>
            <a:spLocks noChangeArrowheads="1"/>
          </p:cNvSpPr>
          <p:nvPr/>
        </p:nvSpPr>
        <p:spPr bwMode="auto">
          <a:xfrm>
            <a:off x="2276475" y="1473200"/>
            <a:ext cx="1492250" cy="1414463"/>
          </a:xfrm>
          <a:prstGeom prst="roundRect">
            <a:avLst>
              <a:gd name="adj" fmla="val 16667"/>
            </a:avLst>
          </a:prstGeom>
          <a:noFill/>
          <a:ln w="50800">
            <a:solidFill>
              <a:srgbClr val="3366FF"/>
            </a:solidFill>
            <a:round/>
            <a:headEnd type="none" w="sm" len="sm"/>
            <a:tailEnd type="none" w="sm" len="sm"/>
          </a:ln>
        </p:spPr>
        <p:txBody>
          <a:bodyPr wrap="none" anchor="ctr"/>
          <a:lstStyle/>
          <a:p>
            <a:endParaRPr lang="en-US"/>
          </a:p>
        </p:txBody>
      </p:sp>
      <p:sp>
        <p:nvSpPr>
          <p:cNvPr id="3118" name="AutoShape 53"/>
          <p:cNvSpPr>
            <a:spLocks noChangeArrowheads="1"/>
          </p:cNvSpPr>
          <p:nvPr/>
        </p:nvSpPr>
        <p:spPr bwMode="auto">
          <a:xfrm>
            <a:off x="4178300" y="2311400"/>
            <a:ext cx="395288" cy="588963"/>
          </a:xfrm>
          <a:prstGeom prst="roundRect">
            <a:avLst>
              <a:gd name="adj" fmla="val 16667"/>
            </a:avLst>
          </a:prstGeom>
          <a:noFill/>
          <a:ln w="38100">
            <a:solidFill>
              <a:srgbClr val="3366FF"/>
            </a:solidFill>
            <a:round/>
            <a:headEnd type="none" w="sm" len="sm"/>
            <a:tailEnd type="none" w="sm" len="sm"/>
          </a:ln>
        </p:spPr>
        <p:txBody>
          <a:bodyPr wrap="none" anchor="ctr"/>
          <a:lstStyle/>
          <a:p>
            <a:endParaRPr lang="en-US"/>
          </a:p>
        </p:txBody>
      </p:sp>
      <p:sp>
        <p:nvSpPr>
          <p:cNvPr id="3119" name="AutoShape 54"/>
          <p:cNvSpPr>
            <a:spLocks noChangeArrowheads="1"/>
          </p:cNvSpPr>
          <p:nvPr/>
        </p:nvSpPr>
        <p:spPr bwMode="auto">
          <a:xfrm>
            <a:off x="5073650" y="2347913"/>
            <a:ext cx="450850" cy="527050"/>
          </a:xfrm>
          <a:prstGeom prst="roundRect">
            <a:avLst>
              <a:gd name="adj" fmla="val 16667"/>
            </a:avLst>
          </a:prstGeom>
          <a:noFill/>
          <a:ln w="38100">
            <a:solidFill>
              <a:srgbClr val="3366FF"/>
            </a:solidFill>
            <a:round/>
            <a:headEnd type="none" w="sm" len="sm"/>
            <a:tailEnd type="none" w="sm" len="sm"/>
          </a:ln>
        </p:spPr>
        <p:txBody>
          <a:bodyPr wrap="none" anchor="ctr"/>
          <a:lstStyle/>
          <a:p>
            <a:endParaRPr lang="en-US"/>
          </a:p>
        </p:txBody>
      </p:sp>
      <p:sp>
        <p:nvSpPr>
          <p:cNvPr id="3120" name="AutoShape 55"/>
          <p:cNvSpPr>
            <a:spLocks noChangeArrowheads="1"/>
          </p:cNvSpPr>
          <p:nvPr/>
        </p:nvSpPr>
        <p:spPr bwMode="auto">
          <a:xfrm>
            <a:off x="5595938" y="2301875"/>
            <a:ext cx="492125" cy="609600"/>
          </a:xfrm>
          <a:prstGeom prst="roundRect">
            <a:avLst>
              <a:gd name="adj" fmla="val 16667"/>
            </a:avLst>
          </a:prstGeom>
          <a:noFill/>
          <a:ln w="38100">
            <a:solidFill>
              <a:srgbClr val="3366FF"/>
            </a:solidFill>
            <a:round/>
            <a:headEnd type="none" w="sm" len="sm"/>
            <a:tailEnd type="none" w="sm" len="sm"/>
          </a:ln>
        </p:spPr>
        <p:txBody>
          <a:bodyPr wrap="none" anchor="ctr"/>
          <a:lstStyle/>
          <a:p>
            <a:endParaRPr lang="en-US"/>
          </a:p>
        </p:txBody>
      </p:sp>
      <p:sp>
        <p:nvSpPr>
          <p:cNvPr id="3121" name="AutoShape 56"/>
          <p:cNvSpPr>
            <a:spLocks noChangeArrowheads="1"/>
          </p:cNvSpPr>
          <p:nvPr/>
        </p:nvSpPr>
        <p:spPr bwMode="auto">
          <a:xfrm>
            <a:off x="6164263" y="2344738"/>
            <a:ext cx="409575" cy="549275"/>
          </a:xfrm>
          <a:prstGeom prst="roundRect">
            <a:avLst>
              <a:gd name="adj" fmla="val 16667"/>
            </a:avLst>
          </a:prstGeom>
          <a:noFill/>
          <a:ln w="38100">
            <a:solidFill>
              <a:srgbClr val="3366FF"/>
            </a:solidFill>
            <a:round/>
            <a:headEnd type="none" w="sm" len="sm"/>
            <a:tailEnd type="none" w="sm" len="sm"/>
          </a:ln>
        </p:spPr>
        <p:txBody>
          <a:bodyPr wrap="none" anchor="ctr"/>
          <a:lstStyle/>
          <a:p>
            <a:endParaRPr lang="en-US"/>
          </a:p>
        </p:txBody>
      </p:sp>
      <p:sp>
        <p:nvSpPr>
          <p:cNvPr id="3122" name="AutoShape 57"/>
          <p:cNvSpPr>
            <a:spLocks noChangeArrowheads="1"/>
          </p:cNvSpPr>
          <p:nvPr/>
        </p:nvSpPr>
        <p:spPr bwMode="auto">
          <a:xfrm>
            <a:off x="6602413" y="2251075"/>
            <a:ext cx="703262" cy="747713"/>
          </a:xfrm>
          <a:prstGeom prst="roundRect">
            <a:avLst>
              <a:gd name="adj" fmla="val 16667"/>
            </a:avLst>
          </a:prstGeom>
          <a:noFill/>
          <a:ln w="38100">
            <a:solidFill>
              <a:srgbClr val="3366FF"/>
            </a:solidFill>
            <a:round/>
            <a:headEnd type="none" w="sm" len="sm"/>
            <a:tailEnd type="none" w="sm" len="sm"/>
          </a:ln>
        </p:spPr>
        <p:txBody>
          <a:bodyPr wrap="none" anchor="ctr"/>
          <a:lstStyle/>
          <a:p>
            <a:endParaRPr lang="en-US"/>
          </a:p>
        </p:txBody>
      </p:sp>
      <p:sp>
        <p:nvSpPr>
          <p:cNvPr id="3123" name="AutoShape 58"/>
          <p:cNvSpPr>
            <a:spLocks noChangeArrowheads="1"/>
          </p:cNvSpPr>
          <p:nvPr/>
        </p:nvSpPr>
        <p:spPr bwMode="auto">
          <a:xfrm>
            <a:off x="325438" y="374650"/>
            <a:ext cx="608012" cy="536575"/>
          </a:xfrm>
          <a:prstGeom prst="roundRect">
            <a:avLst>
              <a:gd name="adj" fmla="val 16667"/>
            </a:avLst>
          </a:prstGeom>
          <a:noFill/>
          <a:ln w="63500">
            <a:solidFill>
              <a:srgbClr val="3366FF"/>
            </a:solidFill>
            <a:round/>
            <a:headEnd type="none" w="sm" len="sm"/>
            <a:tailEnd type="none" w="sm" len="sm"/>
          </a:ln>
        </p:spPr>
        <p:txBody>
          <a:bodyPr wrap="none" anchor="ctr"/>
          <a:lstStyle/>
          <a:p>
            <a:endParaRPr lang="en-US"/>
          </a:p>
        </p:txBody>
      </p:sp>
      <p:sp>
        <p:nvSpPr>
          <p:cNvPr id="3124" name="AutoShape 59"/>
          <p:cNvSpPr>
            <a:spLocks noChangeArrowheads="1"/>
          </p:cNvSpPr>
          <p:nvPr/>
        </p:nvSpPr>
        <p:spPr bwMode="auto">
          <a:xfrm>
            <a:off x="4516438" y="6121400"/>
            <a:ext cx="674687" cy="636588"/>
          </a:xfrm>
          <a:prstGeom prst="roundRect">
            <a:avLst>
              <a:gd name="adj" fmla="val 16667"/>
            </a:avLst>
          </a:prstGeom>
          <a:noFill/>
          <a:ln w="63500">
            <a:solidFill>
              <a:srgbClr val="3366FF"/>
            </a:solidFill>
            <a:round/>
            <a:headEnd type="none" w="sm" len="sm"/>
            <a:tailEnd type="none" w="sm" len="sm"/>
          </a:ln>
        </p:spPr>
        <p:txBody>
          <a:bodyPr wrap="none" anchor="ctr"/>
          <a:lstStyle/>
          <a:p>
            <a:endParaRPr lang="en-US"/>
          </a:p>
        </p:txBody>
      </p:sp>
      <p:sp>
        <p:nvSpPr>
          <p:cNvPr id="3125" name="AutoShape 60"/>
          <p:cNvSpPr>
            <a:spLocks noChangeArrowheads="1"/>
          </p:cNvSpPr>
          <p:nvPr/>
        </p:nvSpPr>
        <p:spPr bwMode="auto">
          <a:xfrm>
            <a:off x="2112963" y="355600"/>
            <a:ext cx="1104900" cy="541338"/>
          </a:xfrm>
          <a:prstGeom prst="roundRect">
            <a:avLst>
              <a:gd name="adj" fmla="val 16667"/>
            </a:avLst>
          </a:prstGeom>
          <a:noFill/>
          <a:ln w="25400">
            <a:solidFill>
              <a:srgbClr val="3366FF"/>
            </a:solidFill>
            <a:round/>
            <a:headEnd type="none" w="sm" len="sm"/>
            <a:tailEnd type="none" w="sm" len="sm"/>
          </a:ln>
        </p:spPr>
        <p:txBody>
          <a:bodyPr wrap="none" anchor="ctr"/>
          <a:lstStyle/>
          <a:p>
            <a:endParaRPr lang="en-US"/>
          </a:p>
        </p:txBody>
      </p:sp>
      <p:sp>
        <p:nvSpPr>
          <p:cNvPr id="3126" name="AutoShape 61"/>
          <p:cNvSpPr>
            <a:spLocks noChangeArrowheads="1"/>
          </p:cNvSpPr>
          <p:nvPr/>
        </p:nvSpPr>
        <p:spPr bwMode="auto">
          <a:xfrm>
            <a:off x="3568700" y="336550"/>
            <a:ext cx="1009650" cy="541338"/>
          </a:xfrm>
          <a:prstGeom prst="roundRect">
            <a:avLst>
              <a:gd name="adj" fmla="val 16667"/>
            </a:avLst>
          </a:prstGeom>
          <a:noFill/>
          <a:ln w="25400">
            <a:solidFill>
              <a:srgbClr val="3366FF"/>
            </a:solidFill>
            <a:round/>
            <a:headEnd type="none" w="sm" len="sm"/>
            <a:tailEnd type="none" w="sm" len="sm"/>
          </a:ln>
        </p:spPr>
        <p:txBody>
          <a:bodyPr wrap="none" anchor="ctr"/>
          <a:lstStyle/>
          <a:p>
            <a:endParaRPr lang="en-US"/>
          </a:p>
        </p:txBody>
      </p:sp>
      <p:sp>
        <p:nvSpPr>
          <p:cNvPr id="3127" name="AutoShape 62"/>
          <p:cNvSpPr>
            <a:spLocks noChangeArrowheads="1"/>
          </p:cNvSpPr>
          <p:nvPr/>
        </p:nvSpPr>
        <p:spPr bwMode="auto">
          <a:xfrm>
            <a:off x="6796088" y="350838"/>
            <a:ext cx="674687" cy="541337"/>
          </a:xfrm>
          <a:prstGeom prst="roundRect">
            <a:avLst>
              <a:gd name="adj" fmla="val 16667"/>
            </a:avLst>
          </a:prstGeom>
          <a:noFill/>
          <a:ln w="25400" cap="rnd">
            <a:solidFill>
              <a:srgbClr val="3366FF"/>
            </a:solidFill>
            <a:prstDash val="sysDot"/>
            <a:round/>
            <a:headEnd type="none" w="sm" len="sm"/>
            <a:tailEnd type="none" w="sm" len="sm"/>
          </a:ln>
        </p:spPr>
        <p:txBody>
          <a:bodyPr wrap="none" anchor="ctr"/>
          <a:lstStyle/>
          <a:p>
            <a:endParaRPr lang="en-US"/>
          </a:p>
        </p:txBody>
      </p:sp>
      <p:sp>
        <p:nvSpPr>
          <p:cNvPr id="3128" name="AutoShape 63"/>
          <p:cNvSpPr>
            <a:spLocks noChangeArrowheads="1"/>
          </p:cNvSpPr>
          <p:nvPr/>
        </p:nvSpPr>
        <p:spPr bwMode="auto">
          <a:xfrm>
            <a:off x="1604963" y="4360863"/>
            <a:ext cx="539750" cy="627062"/>
          </a:xfrm>
          <a:prstGeom prst="roundRect">
            <a:avLst>
              <a:gd name="adj" fmla="val 16667"/>
            </a:avLst>
          </a:prstGeom>
          <a:noFill/>
          <a:ln w="38100">
            <a:solidFill>
              <a:srgbClr val="3366FF"/>
            </a:solidFill>
            <a:round/>
            <a:headEnd type="none" w="sm" len="sm"/>
            <a:tailEnd type="none" w="sm" len="sm"/>
          </a:ln>
        </p:spPr>
        <p:txBody>
          <a:bodyPr wrap="none" anchor="ctr"/>
          <a:lstStyle/>
          <a:p>
            <a:endParaRPr lang="en-US"/>
          </a:p>
        </p:txBody>
      </p:sp>
      <p:sp>
        <p:nvSpPr>
          <p:cNvPr id="3129" name="AutoShape 64"/>
          <p:cNvSpPr>
            <a:spLocks noChangeArrowheads="1"/>
          </p:cNvSpPr>
          <p:nvPr/>
        </p:nvSpPr>
        <p:spPr bwMode="auto">
          <a:xfrm>
            <a:off x="244475" y="2314575"/>
            <a:ext cx="806450" cy="492125"/>
          </a:xfrm>
          <a:prstGeom prst="roundRect">
            <a:avLst>
              <a:gd name="adj" fmla="val 16667"/>
            </a:avLst>
          </a:prstGeom>
          <a:noFill/>
          <a:ln w="63500">
            <a:solidFill>
              <a:srgbClr val="FF0000"/>
            </a:solidFill>
            <a:round/>
            <a:headEnd type="none" w="sm" len="sm"/>
            <a:tailEnd type="none" w="sm" len="sm"/>
          </a:ln>
        </p:spPr>
        <p:txBody>
          <a:bodyPr wrap="none" anchor="ctr"/>
          <a:lstStyle/>
          <a:p>
            <a:pPr algn="ctr"/>
            <a:r>
              <a:rPr lang="en-US" sz="1400">
                <a:solidFill>
                  <a:schemeClr val="tx1"/>
                </a:solidFill>
              </a:rPr>
              <a:t>Journal</a:t>
            </a:r>
          </a:p>
          <a:p>
            <a:pPr algn="ctr"/>
            <a:r>
              <a:rPr lang="en-US" sz="1400">
                <a:solidFill>
                  <a:schemeClr val="tx1"/>
                </a:solidFill>
              </a:rPr>
              <a:t>papers</a:t>
            </a:r>
          </a:p>
        </p:txBody>
      </p:sp>
      <p:sp>
        <p:nvSpPr>
          <p:cNvPr id="3130" name="AutoShape 65"/>
          <p:cNvSpPr>
            <a:spLocks noChangeArrowheads="1"/>
          </p:cNvSpPr>
          <p:nvPr/>
        </p:nvSpPr>
        <p:spPr bwMode="auto">
          <a:xfrm>
            <a:off x="225425" y="2921000"/>
            <a:ext cx="806450" cy="457200"/>
          </a:xfrm>
          <a:prstGeom prst="roundRect">
            <a:avLst>
              <a:gd name="adj" fmla="val 16667"/>
            </a:avLst>
          </a:prstGeom>
          <a:noFill/>
          <a:ln w="63500">
            <a:solidFill>
              <a:srgbClr val="3366FF"/>
            </a:solidFill>
            <a:round/>
            <a:headEnd type="none" w="sm" len="sm"/>
            <a:tailEnd type="none" w="sm" len="sm"/>
          </a:ln>
        </p:spPr>
        <p:txBody>
          <a:bodyPr wrap="none" anchor="ctr"/>
          <a:lstStyle/>
          <a:p>
            <a:pPr algn="ctr"/>
            <a:r>
              <a:rPr lang="en-US" sz="1400">
                <a:solidFill>
                  <a:schemeClr val="tx1"/>
                </a:solidFill>
              </a:rPr>
              <a:t>Book</a:t>
            </a:r>
          </a:p>
          <a:p>
            <a:pPr algn="ctr"/>
            <a:r>
              <a:rPr lang="en-US" sz="1400">
                <a:solidFill>
                  <a:schemeClr val="tx1"/>
                </a:solidFill>
              </a:rPr>
              <a:t>chapters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9219" name="Picture 2" descr="C:\f\_ecoviz\ynp\gen\ynp_briefs_evidence_of_use\WinterUse_EA_Cover.png"/>
          <p:cNvPicPr>
            <a:picLocks noChangeAspect="1" noChangeArrowheads="1"/>
          </p:cNvPicPr>
          <p:nvPr/>
        </p:nvPicPr>
        <p:blipFill>
          <a:blip r:embed="rId2"/>
          <a:srcRect/>
          <a:stretch>
            <a:fillRect/>
          </a:stretch>
        </p:blipFill>
        <p:spPr bwMode="auto">
          <a:xfrm>
            <a:off x="136525" y="104775"/>
            <a:ext cx="4224338" cy="5465763"/>
          </a:xfrm>
          <a:prstGeom prst="rect">
            <a:avLst/>
          </a:prstGeom>
          <a:noFill/>
          <a:ln w="9525">
            <a:noFill/>
            <a:miter lim="800000"/>
            <a:headEnd/>
            <a:tailEnd/>
          </a:ln>
        </p:spPr>
      </p:pic>
      <p:pic>
        <p:nvPicPr>
          <p:cNvPr id="9220" name="Picture 3" descr="C:\f\_ecoviz\ynp\gen\ynp_briefs_evidence_of_use\WinterUse_EA_Frag1.png"/>
          <p:cNvPicPr>
            <a:picLocks noChangeAspect="1" noChangeArrowheads="1"/>
          </p:cNvPicPr>
          <p:nvPr/>
        </p:nvPicPr>
        <p:blipFill>
          <a:blip r:embed="rId3"/>
          <a:srcRect/>
          <a:stretch>
            <a:fillRect/>
          </a:stretch>
        </p:blipFill>
        <p:spPr bwMode="auto">
          <a:xfrm>
            <a:off x="4565650" y="174625"/>
            <a:ext cx="4406900" cy="6570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0243" name="Picture 2" descr="C:\f\lit\_freds_publications\books\png\Ch29_Kiosk.png"/>
          <p:cNvPicPr>
            <a:picLocks noChangeAspect="1" noChangeArrowheads="1"/>
          </p:cNvPicPr>
          <p:nvPr/>
        </p:nvPicPr>
        <p:blipFill>
          <a:blip r:embed="rId2"/>
          <a:srcRect/>
          <a:stretch>
            <a:fillRect/>
          </a:stretch>
        </p:blipFill>
        <p:spPr bwMode="auto">
          <a:xfrm>
            <a:off x="893763" y="0"/>
            <a:ext cx="70342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rgbClr val="FFCC00"/>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22627</TotalTime>
  <Words>320</Words>
  <Application>Microsoft PowerPoint</Application>
  <PresentationFormat>Letter Paper (8.5x11 in)</PresentationFormat>
  <Paragraphs>51</Paragraphs>
  <Slides>12</Slides>
  <Notes>2</Notes>
  <HiddenSlides>0</HiddenSlides>
  <MMClips>0</MMClips>
  <ScaleCrop>false</ScaleCrop>
  <HeadingPairs>
    <vt:vector size="8" baseType="variant">
      <vt:variant>
        <vt:lpstr>Theme</vt:lpstr>
      </vt:variant>
      <vt:variant>
        <vt:i4>1</vt:i4>
      </vt:variant>
      <vt:variant>
        <vt:lpstr>Embedded OLE Servers</vt:lpstr>
      </vt:variant>
      <vt:variant>
        <vt:i4>1</vt:i4>
      </vt:variant>
      <vt:variant>
        <vt:lpstr>Slide Titles</vt:lpstr>
      </vt:variant>
      <vt:variant>
        <vt:i4>12</vt:i4>
      </vt:variant>
      <vt:variant>
        <vt:lpstr>Custom Shows</vt:lpstr>
      </vt:variant>
      <vt:variant>
        <vt:i4>19</vt:i4>
      </vt:variant>
    </vt:vector>
  </HeadingPairs>
  <TitlesOfParts>
    <vt:vector size="33" baseType="lpstr">
      <vt:lpstr>Blank Presentation</vt:lpstr>
      <vt:lpstr>SmartDraw</vt:lpstr>
      <vt:lpstr>Bottom-up landscape science and visualization for wildlife management at Yellowstone NP and Carmel Bay (Systems Integration and Visualization of Yellowstone)      Fred Watson1*,   Collaborators: Bob Garrott2*, PJ White3*, Susan Alexander1*, Rick Wallen3, Wendi Newman1, Thor Anderson1, Tom Thein1, Jon Detka1, Alberto Guzman1, Claire Gower2, Jason Bruggeman2+, Matt Becker2, Sally Plumb3, Chris Geremia3  James Lindholm1*, Rick Starr4, Jessica Watson1     1California State University Monterey Bay, 2Montana State University Bozeman, 3Yellowstone National Park, 4Moss Landing Marine Labs, *Principal Investigators, +Formerly  Presented at NASA Biodiversity and Ecological Forecasting Team Meeting May 7th 2009, New York, NY</vt:lpstr>
      <vt:lpstr>Slide 2</vt:lpstr>
      <vt:lpstr>Scale-dependency of interactions between ecology, administration, and outcomes</vt:lpstr>
      <vt:lpstr>Scale-dependency of interactions between ecology, administration, and outcomes</vt:lpstr>
      <vt:lpstr>Slide 5</vt:lpstr>
      <vt:lpstr>Slide 6</vt:lpstr>
      <vt:lpstr>Slide 7</vt:lpstr>
      <vt:lpstr>Slide 8</vt:lpstr>
      <vt:lpstr>Slide 9</vt:lpstr>
      <vt:lpstr>Slide 10</vt:lpstr>
      <vt:lpstr>Rockfish movement and habitat in Carmel Bay, California</vt:lpstr>
      <vt:lpstr>Slide 12</vt:lpstr>
      <vt:lpstr>Location</vt:lpstr>
      <vt:lpstr>Tourism</vt:lpstr>
      <vt:lpstr>Landscape</vt:lpstr>
      <vt:lpstr>Geothermals</vt:lpstr>
      <vt:lpstr>Elk</vt:lpstr>
      <vt:lpstr>Bison</vt:lpstr>
      <vt:lpstr>Wolves</vt:lpstr>
      <vt:lpstr>Grizzlies</vt:lpstr>
      <vt:lpstr>Humans</vt:lpstr>
      <vt:lpstr>Snow</vt:lpstr>
      <vt:lpstr>Questions</vt:lpstr>
      <vt:lpstr>Visualisations</vt:lpstr>
      <vt:lpstr>Vegetation</vt:lpstr>
      <vt:lpstr>Movement</vt:lpstr>
      <vt:lpstr>Snow research</vt:lpstr>
      <vt:lpstr>Issues</vt:lpstr>
      <vt:lpstr>Environment</vt:lpstr>
      <vt:lpstr>Animals</vt:lpstr>
      <vt:lpstr>Research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Vertical structure</dc:title>
  <dc:creator>Sarah Ewing</dc:creator>
  <cp:lastModifiedBy>fred</cp:lastModifiedBy>
  <cp:revision>295</cp:revision>
  <cp:lastPrinted>2000-11-28T20:45:22Z</cp:lastPrinted>
  <dcterms:created xsi:type="dcterms:W3CDTF">1995-06-17T23:31:02Z</dcterms:created>
  <dcterms:modified xsi:type="dcterms:W3CDTF">2009-05-18T16:29:43Z</dcterms:modified>
</cp:coreProperties>
</file>